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4" r:id="rId3"/>
    <p:sldId id="259" r:id="rId4"/>
    <p:sldId id="260" r:id="rId5"/>
    <p:sldId id="276" r:id="rId6"/>
    <p:sldId id="293" r:id="rId7"/>
    <p:sldId id="294" r:id="rId8"/>
    <p:sldId id="316" r:id="rId9"/>
    <p:sldId id="295" r:id="rId10"/>
    <p:sldId id="296" r:id="rId11"/>
    <p:sldId id="297" r:id="rId12"/>
    <p:sldId id="278" r:id="rId13"/>
    <p:sldId id="279" r:id="rId14"/>
    <p:sldId id="280" r:id="rId15"/>
    <p:sldId id="313" r:id="rId16"/>
    <p:sldId id="314" r:id="rId17"/>
    <p:sldId id="304" r:id="rId18"/>
    <p:sldId id="305" r:id="rId19"/>
    <p:sldId id="306" r:id="rId20"/>
    <p:sldId id="307" r:id="rId21"/>
    <p:sldId id="308" r:id="rId22"/>
    <p:sldId id="257" r:id="rId23"/>
    <p:sldId id="258" r:id="rId24"/>
    <p:sldId id="262" r:id="rId25"/>
    <p:sldId id="263" r:id="rId26"/>
    <p:sldId id="264" r:id="rId27"/>
    <p:sldId id="267" r:id="rId28"/>
    <p:sldId id="270" r:id="rId29"/>
    <p:sldId id="271" r:id="rId30"/>
    <p:sldId id="272" r:id="rId31"/>
    <p:sldId id="315" r:id="rId32"/>
    <p:sldId id="281" r:id="rId33"/>
    <p:sldId id="282" r:id="rId34"/>
    <p:sldId id="283" r:id="rId35"/>
    <p:sldId id="284" r:id="rId36"/>
    <p:sldId id="286" r:id="rId37"/>
    <p:sldId id="287" r:id="rId38"/>
    <p:sldId id="27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A1CDB"/>
    <a:srgbClr val="D1D5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701" autoAdjust="0"/>
    <p:restoredTop sz="94660"/>
  </p:normalViewPr>
  <p:slideViewPr>
    <p:cSldViewPr>
      <p:cViewPr varScale="1">
        <p:scale>
          <a:sx n="88" d="100"/>
          <a:sy n="88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7.6286089238845264E-2"/>
          <c:y val="5.6880173632142164E-2"/>
          <c:w val="0.9237139107611545"/>
          <c:h val="0.5719803149606295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Sheet1!$I$4:$I$35</c:f>
              <c:strCache>
                <c:ptCount val="32"/>
                <c:pt idx="0">
                  <c:v>AmirKabir 230</c:v>
                </c:pt>
                <c:pt idx="1">
                  <c:v>Arak1 230</c:v>
                </c:pt>
                <c:pt idx="2">
                  <c:v>Arak2 230</c:v>
                </c:pt>
                <c:pt idx="3">
                  <c:v>Asadabadi 230</c:v>
                </c:pt>
                <c:pt idx="4">
                  <c:v>Azna 230</c:v>
                </c:pt>
                <c:pt idx="5">
                  <c:v>Bahman 230</c:v>
                </c:pt>
                <c:pt idx="6">
                  <c:v>Burojerd 230</c:v>
                </c:pt>
                <c:pt idx="7">
                  <c:v>DezDam 230</c:v>
                </c:pt>
                <c:pt idx="8">
                  <c:v>EslamAbad 230</c:v>
                </c:pt>
                <c:pt idx="9">
                  <c:v>Farahan 230</c:v>
                </c:pt>
                <c:pt idx="10">
                  <c:v>Fulad-eViyan 230</c:v>
                </c:pt>
                <c:pt idx="11">
                  <c:v>Ganji 230</c:v>
                </c:pt>
                <c:pt idx="12">
                  <c:v>Hamedan 230</c:v>
                </c:pt>
                <c:pt idx="13">
                  <c:v>Iralko 230</c:v>
                </c:pt>
                <c:pt idx="14">
                  <c:v>Kangavar 230</c:v>
                </c:pt>
                <c:pt idx="15">
                  <c:v>Khandab 230</c:v>
                </c:pt>
                <c:pt idx="16">
                  <c:v>Khorramabad1 230</c:v>
                </c:pt>
                <c:pt idx="17">
                  <c:v>Khorramabad2 230</c:v>
                </c:pt>
                <c:pt idx="18">
                  <c:v>KianKordsa 230</c:v>
                </c:pt>
                <c:pt idx="19">
                  <c:v>Kuhdasht 230</c:v>
                </c:pt>
                <c:pt idx="20">
                  <c:v>Labun 230</c:v>
                </c:pt>
                <c:pt idx="21">
                  <c:v>Malayer 230</c:v>
                </c:pt>
                <c:pt idx="22">
                  <c:v>Mofatteh 230</c:v>
                </c:pt>
                <c:pt idx="23">
                  <c:v>Mofatteh_ST1 19</c:v>
                </c:pt>
                <c:pt idx="24">
                  <c:v>NurAbad 230</c:v>
                </c:pt>
                <c:pt idx="25">
                  <c:v>ParandGS 230</c:v>
                </c:pt>
                <c:pt idx="26">
                  <c:v>QomCC 230</c:v>
                </c:pt>
                <c:pt idx="27">
                  <c:v>Sanandaj 230</c:v>
                </c:pt>
                <c:pt idx="28">
                  <c:v>Saveh 230</c:v>
                </c:pt>
                <c:pt idx="29">
                  <c:v>Saveh_HY1 10.5</c:v>
                </c:pt>
                <c:pt idx="30">
                  <c:v>Shazand 230</c:v>
                </c:pt>
                <c:pt idx="31">
                  <c:v>Shazand_ST1 20</c:v>
                </c:pt>
              </c:strCache>
            </c:strRef>
          </c:cat>
          <c:val>
            <c:numRef>
              <c:f>Sheet1!$J$4:$J$35</c:f>
              <c:numCache>
                <c:formatCode>General</c:formatCode>
                <c:ptCount val="32"/>
                <c:pt idx="0">
                  <c:v>0.68158779999999786</c:v>
                </c:pt>
                <c:pt idx="1">
                  <c:v>2.4880230000000001</c:v>
                </c:pt>
                <c:pt idx="2">
                  <c:v>1.3982140000000001</c:v>
                </c:pt>
                <c:pt idx="3">
                  <c:v>0</c:v>
                </c:pt>
                <c:pt idx="4">
                  <c:v>0</c:v>
                </c:pt>
                <c:pt idx="5">
                  <c:v>0.57083329999999999</c:v>
                </c:pt>
                <c:pt idx="6">
                  <c:v>0.8006607</c:v>
                </c:pt>
                <c:pt idx="7">
                  <c:v>1.3601289999999999</c:v>
                </c:pt>
                <c:pt idx="8">
                  <c:v>1.4416519999999922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0.8006607</c:v>
                </c:pt>
                <c:pt idx="13">
                  <c:v>2.4814959999999977</c:v>
                </c:pt>
                <c:pt idx="14">
                  <c:v>0</c:v>
                </c:pt>
                <c:pt idx="15">
                  <c:v>0</c:v>
                </c:pt>
                <c:pt idx="16">
                  <c:v>1.3601289999999999</c:v>
                </c:pt>
                <c:pt idx="17">
                  <c:v>1.5963400000000001</c:v>
                </c:pt>
                <c:pt idx="18">
                  <c:v>0</c:v>
                </c:pt>
                <c:pt idx="19">
                  <c:v>2.4880230000000001</c:v>
                </c:pt>
                <c:pt idx="20">
                  <c:v>0</c:v>
                </c:pt>
                <c:pt idx="21">
                  <c:v>0</c:v>
                </c:pt>
                <c:pt idx="22">
                  <c:v>2.4814959999999977</c:v>
                </c:pt>
                <c:pt idx="23">
                  <c:v>1.3982140000000001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0.68158779999999786</c:v>
                </c:pt>
                <c:pt idx="29">
                  <c:v>0</c:v>
                </c:pt>
                <c:pt idx="30">
                  <c:v>1.2097889999999998</c:v>
                </c:pt>
                <c:pt idx="31">
                  <c:v>0</c:v>
                </c:pt>
              </c:numCache>
            </c:numRef>
          </c:val>
        </c:ser>
        <c:axId val="61250176"/>
        <c:axId val="61633280"/>
      </c:barChart>
      <c:catAx>
        <c:axId val="61250176"/>
        <c:scaling>
          <c:orientation val="minMax"/>
        </c:scaling>
        <c:axPos val="b"/>
        <c:majorGridlines>
          <c:spPr>
            <a:ln>
              <a:solidFill>
                <a:srgbClr val="4F81BD">
                  <a:alpha val="0"/>
                </a:srgbClr>
              </a:solidFill>
            </a:ln>
          </c:spPr>
        </c:majorGridlines>
        <c:numFmt formatCode="General" sourceLinked="0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61633280"/>
        <c:crosses val="autoZero"/>
        <c:auto val="1"/>
        <c:lblAlgn val="ctr"/>
        <c:lblOffset val="100"/>
      </c:catAx>
      <c:valAx>
        <c:axId val="61633280"/>
        <c:scaling>
          <c:orientation val="minMax"/>
        </c:scaling>
        <c:axPos val="l"/>
        <c:majorGridlines/>
        <c:numFmt formatCode="General" sourceLinked="1"/>
        <c:tickLblPos val="nextTo"/>
        <c:crossAx val="61250176"/>
        <c:crosses val="autoZero"/>
        <c:crossBetween val="between"/>
      </c:valAx>
      <c:spPr>
        <a:noFill/>
      </c:spPr>
    </c:plotArea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9B78-ABAA-4CBB-8968-6CFFDF3CC741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98E7C-5420-4AD2-A4B4-8AC8225B4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C0CCC-97FD-4BF4-917B-0D7F65B512BF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47C36-1B04-44F0-BFF7-63E86BABA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47C36-1B04-44F0-BFF7-63E86BABAF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47C36-1B04-44F0-BFF7-63E86BABAF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47C36-1B04-44F0-BFF7-63E86BABAF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tx2">
                <a:lumMod val="40000"/>
                <a:lumOff val="60000"/>
              </a:schemeClr>
            </a:gs>
            <a:gs pos="16000">
              <a:srgbClr val="85C2FF">
                <a:alpha val="44000"/>
              </a:srgbClr>
            </a:gs>
            <a:gs pos="0">
              <a:schemeClr val="accent1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A936-FBD6-486C-B1C0-B21323B1DF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8.xml"/><Relationship Id="rId5" Type="http://schemas.openxmlformats.org/officeDocument/2006/relationships/image" Target="../media/image42.jpe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7000">
              <a:srgbClr val="85C2FF"/>
            </a:gs>
            <a:gs pos="43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-685800"/>
            <a:ext cx="7162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fa-IR" sz="5400" dirty="0" smtClean="0">
              <a:latin typeface="IranNastaliq" pitchFamily="18" charset="0"/>
              <a:cs typeface="IranNastaliq" pitchFamily="18" charset="0"/>
            </a:endParaRPr>
          </a:p>
          <a:p>
            <a:pPr lvl="0" algn="ctr" rtl="1">
              <a:lnSpc>
                <a:spcPct val="150000"/>
              </a:lnSpc>
              <a:spcBef>
                <a:spcPts val="8400"/>
              </a:spcBef>
              <a:spcAft>
                <a:spcPts val="8400"/>
              </a:spcAft>
              <a:defRPr/>
            </a:pPr>
            <a:r>
              <a:rPr lang="fa-IR" sz="8000" dirty="0" smtClean="0">
                <a:latin typeface="IranNastaliq" pitchFamily="18" charset="0"/>
                <a:cs typeface="IranNastaliq" pitchFamily="18" charset="0"/>
              </a:rPr>
              <a:t>به نام خدا</a:t>
            </a:r>
          </a:p>
          <a:p>
            <a:pPr lvl="0" algn="ctr">
              <a:spcBef>
                <a:spcPct val="0"/>
              </a:spcBef>
              <a:defRPr/>
            </a:pPr>
            <a:endParaRPr lang="en-US" sz="5400" dirty="0" smtClean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667000"/>
            <a:ext cx="5638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400" dirty="0" smtClean="0">
                <a:latin typeface="IranNastaliq" pitchFamily="18" charset="0"/>
                <a:cs typeface="B Nazanin" pitchFamily="2" charset="-78"/>
              </a:rPr>
              <a:t>با تشكر از اساتيد بزرگوار و حضار محترم</a:t>
            </a:r>
            <a:endParaRPr lang="en-US" sz="4400" dirty="0" smtClean="0">
              <a:latin typeface="IranNastaliq" pitchFamily="18" charset="0"/>
              <a:cs typeface="B Nazanin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32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14600" y="1219201"/>
            <a:ext cx="5715000" cy="1981200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روش‌هاي موجود براي رفع همپوشاني</a:t>
            </a:r>
          </a:p>
          <a:p>
            <a:pPr marL="1371600" algn="r" rtl="1"/>
            <a:r>
              <a:rPr lang="fa-IR" dirty="0" smtClean="0">
                <a:cs typeface="B Mitra" pitchFamily="2" charset="-78"/>
              </a:rPr>
              <a:t>كاهش امپدانسي</a:t>
            </a:r>
            <a:endParaRPr lang="en-US" dirty="0" smtClean="0">
              <a:cs typeface="B Mitra" pitchFamily="2" charset="-78"/>
            </a:endParaRPr>
          </a:p>
          <a:p>
            <a:pPr marL="1371600" algn="r" rtl="1"/>
            <a:r>
              <a:rPr lang="fa-IR" dirty="0" smtClean="0">
                <a:cs typeface="B Mitra" pitchFamily="2" charset="-78"/>
              </a:rPr>
              <a:t>ارتقاء زماني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76600"/>
            <a:ext cx="2605087" cy="287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200400"/>
            <a:ext cx="433853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276600"/>
            <a:ext cx="427687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F:\projects\protection( taeene parametrha)\pritection paper  khodam\time adjasjment\figure\hamposhani 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276600"/>
            <a:ext cx="3067987" cy="2743200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7030A0"/>
                </a:solidFill>
                <a:cs typeface="B Mitra" pitchFamily="2" charset="-78"/>
              </a:rPr>
              <a:t>دانشگاه تفرش، دانشكده مهندسي برق</a:t>
            </a:r>
            <a:endParaRPr lang="en-US" dirty="0">
              <a:solidFill>
                <a:srgbClr val="7030A0"/>
              </a:solidFill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2743200" y="1295400"/>
            <a:ext cx="2743200" cy="1295400"/>
          </a:xfrm>
          <a:prstGeom prst="cloudCallout">
            <a:avLst>
              <a:gd name="adj1" fmla="val -83796"/>
              <a:gd name="adj2" fmla="val 16446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 smtClean="0">
                <a:cs typeface="B Mitra" pitchFamily="2" charset="-78"/>
              </a:rPr>
              <a:t>سؤال</a:t>
            </a:r>
            <a:endParaRPr lang="en-US" sz="4800" dirty="0">
              <a:cs typeface="B Mitra" pitchFamily="2" charset="-78"/>
            </a:endParaRPr>
          </a:p>
        </p:txBody>
      </p:sp>
      <p:pic>
        <p:nvPicPr>
          <p:cNvPr id="10" name="Picture 9" descr="J0292020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419600"/>
            <a:ext cx="1869034" cy="17739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6764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تا چه اندازه‌اي مي‌توان امپدانس تنظيمي براي رله پشتيبان را كاهش داد؟</a:t>
            </a:r>
          </a:p>
          <a:p>
            <a:pPr algn="just" rtl="1"/>
            <a:r>
              <a:rPr lang="fa-IR" sz="3200" dirty="0" smtClean="0">
                <a:cs typeface="B Mitra" pitchFamily="2" charset="-78"/>
              </a:rPr>
              <a:t> 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آيا افزايش زمان عملكرد رله پشتيبان در سيستم مجاز خواهد بود؟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02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1219200"/>
            <a:ext cx="7924800" cy="609599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Mitra" pitchFamily="2" charset="-78"/>
              </a:rPr>
              <a:t>تعيين محدوده مجاز براي زون2 رله پشتيبان در حالت ايده‌آل</a:t>
            </a:r>
          </a:p>
          <a:p>
            <a:pPr algn="r" rtl="1">
              <a:buFont typeface="Wingdings" pitchFamily="2" charset="2"/>
              <a:buChar char="v"/>
            </a:pPr>
            <a:endParaRPr lang="en-US" sz="2800" dirty="0">
              <a:cs typeface="B Mitra" pitchFamily="2" charset="-78"/>
            </a:endParaRPr>
          </a:p>
        </p:txBody>
      </p:sp>
      <p:pic>
        <p:nvPicPr>
          <p:cNvPr id="16" name="Picture 15" descr="nahieye mojaze zone 2 ideal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3200400"/>
            <a:ext cx="7376189" cy="2514600"/>
          </a:xfrm>
          <a:prstGeom prst="rect">
            <a:avLst/>
          </a:prstGeo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514600"/>
            <a:ext cx="3230880" cy="304800"/>
          </a:xfrm>
          <a:prstGeom prst="rect">
            <a:avLst/>
          </a:prstGeom>
          <a:noFill/>
        </p:spPr>
      </p:pic>
      <p:sp>
        <p:nvSpPr>
          <p:cNvPr id="21" name="Oval 20"/>
          <p:cNvSpPr/>
          <p:nvPr/>
        </p:nvSpPr>
        <p:spPr>
          <a:xfrm>
            <a:off x="2819400" y="2362200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hape 22"/>
          <p:cNvCxnSpPr>
            <a:stCxn id="21" idx="1"/>
            <a:endCxn id="24" idx="3"/>
          </p:cNvCxnSpPr>
          <p:nvPr/>
        </p:nvCxnSpPr>
        <p:spPr>
          <a:xfrm rot="16200000" flipV="1">
            <a:off x="2422856" y="1965656"/>
            <a:ext cx="117819" cy="853818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2133600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Mitra" pitchFamily="2" charset="-78"/>
              </a:rPr>
              <a:t>امپدانس خط پشتيبان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10000" y="2362200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hape 26"/>
          <p:cNvCxnSpPr>
            <a:stCxn id="26" idx="1"/>
            <a:endCxn id="28" idx="3"/>
          </p:cNvCxnSpPr>
          <p:nvPr/>
        </p:nvCxnSpPr>
        <p:spPr>
          <a:xfrm rot="16200000" flipV="1">
            <a:off x="3442596" y="1994795"/>
            <a:ext cx="346419" cy="566939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" y="190500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Mitra" pitchFamily="2" charset="-78"/>
              </a:rPr>
              <a:t>امپدانس  تنظيمي براي زون2 رله پشتيبان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562600" y="2406134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hape 31"/>
          <p:cNvCxnSpPr>
            <a:stCxn id="31" idx="7"/>
            <a:endCxn id="33" idx="1"/>
          </p:cNvCxnSpPr>
          <p:nvPr/>
        </p:nvCxnSpPr>
        <p:spPr>
          <a:xfrm rot="5400000" flipH="1" flipV="1">
            <a:off x="6199831" y="2142039"/>
            <a:ext cx="236465" cy="470274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1905000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dirty="0" smtClean="0">
                <a:cs typeface="B Mitra" pitchFamily="2" charset="-78"/>
              </a:rPr>
              <a:t>امپدانس تنظيمي براي </a:t>
            </a:r>
          </a:p>
          <a:p>
            <a:pPr algn="ctr"/>
            <a:r>
              <a:rPr lang="fa-IR" sz="2000" dirty="0" smtClean="0">
                <a:cs typeface="B Mitra" pitchFamily="2" charset="-78"/>
              </a:rPr>
              <a:t>زون1 رله اصلي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5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/>
      <p:bldP spid="24" grpId="1"/>
      <p:bldP spid="26" grpId="0" animBg="1"/>
      <p:bldP spid="26" grpId="1" animBg="1"/>
      <p:bldP spid="28" grpId="0"/>
      <p:bldP spid="28" grpId="1"/>
      <p:bldP spid="31" grpId="0" animBg="1"/>
      <p:bldP spid="31" grpId="1" animBg="1"/>
      <p:bldP spid="33" grpId="0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1295400"/>
            <a:ext cx="749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Mitra" pitchFamily="2" charset="-78"/>
              </a:rPr>
              <a:t>تعيين محدوده مجاز براي زون2 رله پشتيبان با وجود ضرايب خطا</a:t>
            </a:r>
            <a:endParaRPr lang="en-US" sz="2800" dirty="0" smtClean="0">
              <a:cs typeface="B Mitra" pitchFamily="2" charset="-78"/>
            </a:endParaRPr>
          </a:p>
        </p:txBody>
      </p:sp>
      <p:pic>
        <p:nvPicPr>
          <p:cNvPr id="15" name="Picture 14" descr="nahieye mojaze zone 2 vagheil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3124200"/>
            <a:ext cx="7467600" cy="2895600"/>
          </a:xfrm>
          <a:prstGeom prst="rect">
            <a:avLst/>
          </a:prstGeom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209800"/>
            <a:ext cx="6277232" cy="6096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438400" y="21336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hape 18"/>
          <p:cNvCxnSpPr>
            <a:stCxn id="18" idx="1"/>
          </p:cNvCxnSpPr>
          <p:nvPr/>
        </p:nvCxnSpPr>
        <p:spPr>
          <a:xfrm rot="16200000" flipV="1">
            <a:off x="2171701" y="1866900"/>
            <a:ext cx="219355" cy="447955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1752600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dirty="0" smtClean="0">
                <a:cs typeface="B Mitra" pitchFamily="2" charset="-78"/>
              </a:rPr>
              <a:t>ضريب خطا براي حداقل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334000" y="2133600"/>
            <a:ext cx="4572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hape 24"/>
          <p:cNvCxnSpPr>
            <a:stCxn id="24" idx="3"/>
          </p:cNvCxnSpPr>
          <p:nvPr/>
        </p:nvCxnSpPr>
        <p:spPr>
          <a:xfrm rot="5400000">
            <a:off x="4920479" y="2567526"/>
            <a:ext cx="589198" cy="37175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971800" y="3048000"/>
            <a:ext cx="232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cs typeface="B Mitra" pitchFamily="2" charset="-78"/>
              </a:rPr>
              <a:t>ضريب خطا براي حداكثر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29400" y="2286000"/>
            <a:ext cx="381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hape 29"/>
          <p:cNvCxnSpPr>
            <a:stCxn id="29" idx="3"/>
          </p:cNvCxnSpPr>
          <p:nvPr/>
        </p:nvCxnSpPr>
        <p:spPr>
          <a:xfrm rot="16200000" flipH="1">
            <a:off x="6738121" y="2623320"/>
            <a:ext cx="295557" cy="401406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400800" y="2895600"/>
            <a:ext cx="193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Mitra" pitchFamily="2" charset="-78"/>
              </a:rPr>
              <a:t>اثر تزريق جريان خطا از ديگر خطوط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0" grpId="1"/>
      <p:bldP spid="24" grpId="0" animBg="1"/>
      <p:bldP spid="24" grpId="1" animBg="1"/>
      <p:bldP spid="26" grpId="0"/>
      <p:bldP spid="26" grpId="1"/>
      <p:bldP spid="29" grpId="0" animBg="1"/>
      <p:bldP spid="29" grpId="1" animBg="1"/>
      <p:bldP spid="31" grpId="0"/>
      <p:bldP spid="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286000"/>
            <a:ext cx="4429125" cy="1143000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1295400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شرط وجود محدوده مجاز براي زون 2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2743200"/>
            <a:ext cx="381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hape 14"/>
          <p:cNvCxnSpPr>
            <a:stCxn id="14" idx="5"/>
          </p:cNvCxnSpPr>
          <p:nvPr/>
        </p:nvCxnSpPr>
        <p:spPr>
          <a:xfrm rot="16200000" flipH="1">
            <a:off x="6268805" y="3297002"/>
            <a:ext cx="970194" cy="51299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14461" y="3962400"/>
            <a:ext cx="4538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dirty="0" smtClean="0">
                <a:cs typeface="B Mitra" pitchFamily="2" charset="-78"/>
              </a:rPr>
              <a:t>درصدي از انتهاي خط كه توسط زون1 پوشش داده نشده است</a:t>
            </a:r>
            <a:endParaRPr lang="en-US" sz="2000" dirty="0">
              <a:cs typeface="B Mitra" pitchFamily="2" charset="-78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4953000"/>
            <a:ext cx="4286250" cy="685800"/>
          </a:xfrm>
          <a:prstGeom prst="rect">
            <a:avLst/>
          </a:prstGeom>
          <a:noFill/>
        </p:spPr>
      </p:pic>
      <p:sp>
        <p:nvSpPr>
          <p:cNvPr id="22" name="Content Placeholder 11"/>
          <p:cNvSpPr txBox="1">
            <a:spLocks/>
          </p:cNvSpPr>
          <p:nvPr/>
        </p:nvSpPr>
        <p:spPr>
          <a:xfrm>
            <a:off x="152400" y="3733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ct val="20000"/>
              </a:spcBef>
              <a:buFont typeface="Wingdings" pitchFamily="2" charset="2"/>
              <a:buChar char="q"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به طور مثال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Mitra" pitchFamily="2" charset="-78"/>
              </a:rPr>
              <a:t> در يك شبكه شعاعي با در نظر گرفتن مقادير 20، 15و 20 براي </a:t>
            </a:r>
            <a:r>
              <a:rPr lang="ar-SA" sz="3200" dirty="0" smtClean="0">
                <a:cs typeface="B Mitra" pitchFamily="2" charset="-78"/>
              </a:rPr>
              <a:t>α، β، و </a:t>
            </a:r>
            <a:r>
              <a:rPr lang="el-GR" sz="2800" dirty="0" smtClean="0">
                <a:cs typeface="B Mitra" pitchFamily="2" charset="-78"/>
              </a:rPr>
              <a:t>γ</a:t>
            </a:r>
            <a:r>
              <a:rPr lang="ar-SA" sz="3200" dirty="0" smtClean="0">
                <a:cs typeface="B Mitra" pitchFamily="2" charset="-78"/>
              </a:rPr>
              <a:t> </a:t>
            </a:r>
            <a:r>
              <a:rPr lang="fa-IR" sz="3200" dirty="0" smtClean="0">
                <a:cs typeface="B Mitra" pitchFamily="2" charset="-78"/>
              </a:rPr>
              <a:t>داريم: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Mitra" pitchFamily="2" charset="-78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9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4800" y="1219200"/>
            <a:ext cx="7924800" cy="609599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Mitra" pitchFamily="2" charset="-78"/>
              </a:rPr>
              <a:t>تعيين محدوده مجاز براي زون3 رله پشتيبان در حالت ايده‌آل</a:t>
            </a:r>
          </a:p>
          <a:p>
            <a:pPr algn="r" rtl="1">
              <a:buFont typeface="Wingdings" pitchFamily="2" charset="2"/>
              <a:buChar char="v"/>
            </a:pPr>
            <a:endParaRPr lang="en-US" sz="2800" dirty="0">
              <a:cs typeface="B Mitra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057400" y="2438400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hape 22"/>
          <p:cNvCxnSpPr>
            <a:stCxn id="21" idx="1"/>
            <a:endCxn id="24" idx="3"/>
          </p:cNvCxnSpPr>
          <p:nvPr/>
        </p:nvCxnSpPr>
        <p:spPr>
          <a:xfrm rot="16200000" flipH="1" flipV="1">
            <a:off x="1816774" y="2384755"/>
            <a:ext cx="186981" cy="472818"/>
          </a:xfrm>
          <a:prstGeom prst="curvedConnector4">
            <a:avLst>
              <a:gd name="adj1" fmla="val -122258"/>
              <a:gd name="adj2" fmla="val 59441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2514600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Mitra" pitchFamily="2" charset="-78"/>
              </a:rPr>
              <a:t>امپدانس خط پشتيبان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14800" y="2362200"/>
            <a:ext cx="9144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hape 26"/>
          <p:cNvCxnSpPr>
            <a:stCxn id="26" idx="1"/>
            <a:endCxn id="28" idx="3"/>
          </p:cNvCxnSpPr>
          <p:nvPr/>
        </p:nvCxnSpPr>
        <p:spPr>
          <a:xfrm rot="16200000" flipV="1">
            <a:off x="3617314" y="1820077"/>
            <a:ext cx="346419" cy="916376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" y="190500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Mitra" pitchFamily="2" charset="-78"/>
              </a:rPr>
              <a:t>امپدانس  تنظيمي براي زون3 رله پشتيبان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00800" y="2438400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hape 31"/>
          <p:cNvCxnSpPr>
            <a:stCxn id="31" idx="0"/>
            <a:endCxn id="33" idx="1"/>
          </p:cNvCxnSpPr>
          <p:nvPr/>
        </p:nvCxnSpPr>
        <p:spPr>
          <a:xfrm rot="16200000" flipV="1">
            <a:off x="6425372" y="2158172"/>
            <a:ext cx="408057" cy="152400"/>
          </a:xfrm>
          <a:prstGeom prst="curvedConnector4">
            <a:avLst>
              <a:gd name="adj1" fmla="val 6631"/>
              <a:gd name="adj2" fmla="val 3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3200" y="1676400"/>
            <a:ext cx="17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dirty="0" smtClean="0">
                <a:cs typeface="B Mitra" pitchFamily="2" charset="-78"/>
              </a:rPr>
              <a:t>امپدانس تنظيمي براي </a:t>
            </a:r>
          </a:p>
          <a:p>
            <a:pPr algn="ctr"/>
            <a:r>
              <a:rPr lang="fa-IR" sz="2000" dirty="0" smtClean="0">
                <a:cs typeface="B Mitra" pitchFamily="2" charset="-78"/>
              </a:rPr>
              <a:t>زون2 رله اصلي</a:t>
            </a:r>
            <a:endParaRPr lang="en-US" sz="2000" dirty="0">
              <a:cs typeface="B Mitra" pitchFamily="2" charset="-78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514600"/>
            <a:ext cx="5010150" cy="381000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3200400" y="2438400"/>
            <a:ext cx="6096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hape 37"/>
          <p:cNvCxnSpPr>
            <a:stCxn id="37" idx="1"/>
            <a:endCxn id="39" idx="3"/>
          </p:cNvCxnSpPr>
          <p:nvPr/>
        </p:nvCxnSpPr>
        <p:spPr>
          <a:xfrm rot="16200000" flipH="1" flipV="1">
            <a:off x="2608916" y="2643497"/>
            <a:ext cx="796581" cy="564934"/>
          </a:xfrm>
          <a:prstGeom prst="curvedConnector4">
            <a:avLst>
              <a:gd name="adj1" fmla="val -28698"/>
              <a:gd name="adj2" fmla="val 57901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19200" y="3124200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>
                <a:cs typeface="B Mitra" pitchFamily="2" charset="-78"/>
              </a:rPr>
              <a:t>امپدانس خط اصلي</a:t>
            </a:r>
            <a:endParaRPr lang="en-US" sz="2000" dirty="0">
              <a:cs typeface="B Mitra" pitchFamily="2" charset="-78"/>
            </a:endParaRPr>
          </a:p>
        </p:txBody>
      </p:sp>
      <p:pic>
        <p:nvPicPr>
          <p:cNvPr id="41" name="Picture 40" descr="nahieye mojaze zone 3 ideal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81000" y="3733800"/>
            <a:ext cx="7905432" cy="2133600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/>
      <p:bldP spid="24" grpId="1"/>
      <p:bldP spid="26" grpId="0" animBg="1"/>
      <p:bldP spid="26" grpId="1" animBg="1"/>
      <p:bldP spid="28" grpId="0"/>
      <p:bldP spid="28" grpId="1"/>
      <p:bldP spid="31" grpId="0" animBg="1"/>
      <p:bldP spid="31" grpId="1" animBg="1"/>
      <p:bldP spid="33" grpId="0"/>
      <p:bldP spid="33" grpId="1"/>
      <p:bldP spid="37" grpId="0" animBg="1"/>
      <p:bldP spid="37" grpId="1" animBg="1"/>
      <p:bldP spid="39" grpId="0"/>
      <p:bldP spid="3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5800" y="1295400"/>
            <a:ext cx="749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Mitra" pitchFamily="2" charset="-78"/>
              </a:rPr>
              <a:t>تعيين محدوده مجاز براي زون3 رله پشتيبان با وجود ضرايب خطا</a:t>
            </a:r>
            <a:endParaRPr lang="en-US" sz="2800" dirty="0" smtClean="0">
              <a:cs typeface="B Mitra" pitchFamily="2" charset="-78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286000"/>
            <a:ext cx="6285470" cy="533400"/>
          </a:xfrm>
          <a:prstGeom prst="rect">
            <a:avLst/>
          </a:prstGeom>
          <a:noFill/>
        </p:spPr>
      </p:pic>
      <p:pic>
        <p:nvPicPr>
          <p:cNvPr id="22" name="Picture 21" descr="nahieye mojaze zone 3 vaghe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28600" y="3429000"/>
            <a:ext cx="8057832" cy="2514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advTm="410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895600"/>
            <a:ext cx="5306786" cy="914400"/>
          </a:xfrm>
          <a:prstGeom prst="rect">
            <a:avLst/>
          </a:prstGeom>
          <a:noFill/>
        </p:spPr>
      </p:pic>
      <p:sp>
        <p:nvSpPr>
          <p:cNvPr id="13" name="Content Placeholder 11"/>
          <p:cNvSpPr txBox="1">
            <a:spLocks/>
          </p:cNvSpPr>
          <p:nvPr/>
        </p:nvSpPr>
        <p:spPr>
          <a:xfrm>
            <a:off x="0" y="1600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شرط وجود محدوده مجاز براي زون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2600" y="3429000"/>
            <a:ext cx="304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hape 14"/>
          <p:cNvCxnSpPr>
            <a:stCxn id="14" idx="5"/>
            <a:endCxn id="16" idx="1"/>
          </p:cNvCxnSpPr>
          <p:nvPr/>
        </p:nvCxnSpPr>
        <p:spPr>
          <a:xfrm rot="16200000" flipH="1">
            <a:off x="5606947" y="3904978"/>
            <a:ext cx="704869" cy="273237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3886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Mitra" pitchFamily="2" charset="-78"/>
              </a:rPr>
              <a:t>ضريب امپدانس تنظيم شده براس زون2 رله پشتيبان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43200" y="3429000"/>
            <a:ext cx="304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hape 21"/>
          <p:cNvCxnSpPr>
            <a:stCxn id="21" idx="5"/>
          </p:cNvCxnSpPr>
          <p:nvPr/>
        </p:nvCxnSpPr>
        <p:spPr>
          <a:xfrm rot="16200000" flipH="1">
            <a:off x="3155763" y="3536762"/>
            <a:ext cx="273237" cy="578037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6600" y="38862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cs typeface="B Mitra" pitchFamily="2" charset="-78"/>
              </a:rPr>
              <a:t>ضريب امپدانس تنظيم شده براي زون2 رله پشتيبان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00400" y="3429000"/>
            <a:ext cx="3048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hape 24"/>
          <p:cNvCxnSpPr/>
          <p:nvPr/>
        </p:nvCxnSpPr>
        <p:spPr>
          <a:xfrm rot="16200000" flipH="1">
            <a:off x="3390901" y="3695702"/>
            <a:ext cx="304801" cy="22859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1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/>
      <p:bldP spid="16" grpId="1"/>
      <p:bldP spid="21" grpId="0" animBg="1"/>
      <p:bldP spid="21" grpId="1" animBg="1"/>
      <p:bldP spid="23" grpId="0"/>
      <p:bldP spid="23" grpId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1600200"/>
            <a:ext cx="25908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Mitra" pitchFamily="2" charset="-78"/>
              </a:rPr>
              <a:t>روش تركيبي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" y="3429000"/>
            <a:ext cx="23622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Mitra" pitchFamily="2" charset="-78"/>
              </a:rPr>
              <a:t>روش كاهش امپدانسي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6800" y="3429000"/>
            <a:ext cx="3124200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Mitra" pitchFamily="2" charset="-78"/>
              </a:rPr>
              <a:t>انتخاب يكي از دو روش بر اساس شاخص مناسب</a:t>
            </a:r>
            <a:endParaRPr lang="en-US" sz="2400" dirty="0">
              <a:cs typeface="B Mitra" pitchFamily="2" charset="-78"/>
            </a:endParaRPr>
          </a:p>
        </p:txBody>
      </p:sp>
      <p:cxnSp>
        <p:nvCxnSpPr>
          <p:cNvPr id="19" name="Curved Connector 18"/>
          <p:cNvCxnSpPr>
            <a:stCxn id="12" idx="3"/>
            <a:endCxn id="14" idx="0"/>
          </p:cNvCxnSpPr>
          <p:nvPr/>
        </p:nvCxnSpPr>
        <p:spPr>
          <a:xfrm rot="5400000">
            <a:off x="1949241" y="2255626"/>
            <a:ext cx="1243433" cy="1103314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12" idx="5"/>
            <a:endCxn id="15" idx="0"/>
          </p:cNvCxnSpPr>
          <p:nvPr/>
        </p:nvCxnSpPr>
        <p:spPr>
          <a:xfrm rot="16200000" flipH="1">
            <a:off x="5075027" y="2065126"/>
            <a:ext cx="1243433" cy="1484314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62600" y="243840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cs typeface="B Mitra" pitchFamily="2" charset="-78"/>
              </a:rPr>
              <a:t>عدم وجود ناحيه مجاز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236220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>
                <a:cs typeface="B Mitra" pitchFamily="2" charset="-78"/>
              </a:rPr>
              <a:t>وجود ناحيه مجاز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2819400" y="4648200"/>
            <a:ext cx="2438400" cy="1676400"/>
          </a:xfrm>
          <a:prstGeom prst="diamon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Mitra" pitchFamily="2" charset="-78"/>
              </a:rPr>
              <a:t>در صورت عدم حذف همپوشاني</a:t>
            </a:r>
            <a:endParaRPr lang="en-US" sz="2400" dirty="0">
              <a:cs typeface="B Mitra" pitchFamily="2" charset="-78"/>
            </a:endParaRPr>
          </a:p>
        </p:txBody>
      </p:sp>
      <p:cxnSp>
        <p:nvCxnSpPr>
          <p:cNvPr id="32" name="Shape 31"/>
          <p:cNvCxnSpPr>
            <a:stCxn id="14" idx="2"/>
            <a:endCxn id="30" idx="1"/>
          </p:cNvCxnSpPr>
          <p:nvPr/>
        </p:nvCxnSpPr>
        <p:spPr>
          <a:xfrm rot="16200000" flipH="1">
            <a:off x="1847850" y="4514850"/>
            <a:ext cx="1143000" cy="8001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30" idx="3"/>
            <a:endCxn id="15" idx="2"/>
          </p:cNvCxnSpPr>
          <p:nvPr/>
        </p:nvCxnSpPr>
        <p:spPr>
          <a:xfrm flipV="1">
            <a:off x="5257800" y="4343400"/>
            <a:ext cx="1181100" cy="11430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91200" y="1143000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800" dirty="0" smtClean="0">
                <a:cs typeface="B Mitra" pitchFamily="2" charset="-78"/>
              </a:rPr>
              <a:t>ارائه روش تركيبي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advTm="723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همپوشاني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219200"/>
            <a:ext cx="8229600" cy="990600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شاخص مناسب براي انتخاب يكي از دو روش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914471"/>
            <a:ext cx="675056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cs typeface="B Mitra" pitchFamily="2" charset="-78"/>
              </a:rPr>
              <a:t>ميانگين سطح اتصال‌كوتاه باس‌هاي موجود در شبكه</a:t>
            </a:r>
            <a:endParaRPr lang="en-US" sz="3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0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12000">
              <a:srgbClr val="85C2FF"/>
            </a:gs>
            <a:gs pos="22000">
              <a:srgbClr val="C4D6EB"/>
            </a:gs>
            <a:gs pos="28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2" y="152400"/>
            <a:ext cx="1047751" cy="15240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itle 1"/>
          <p:cNvSpPr>
            <a:spLocks/>
          </p:cNvSpPr>
          <p:nvPr/>
        </p:nvSpPr>
        <p:spPr bwMode="auto">
          <a:xfrm>
            <a:off x="685800" y="1828800"/>
            <a:ext cx="79248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rtl="1" eaLnBrk="1" hangingPunct="1"/>
            <a:r>
              <a:rPr lang="fa-IR" sz="3400" b="1" dirty="0" smtClean="0">
                <a:cs typeface="Titr" pitchFamily="2" charset="-78"/>
              </a:rPr>
              <a:t>شناسايي پارامتر‌هاي قابل تنظيم رله‌هاي ديستانس به منظور وارد نمودن در برنامه هماهنگي</a:t>
            </a:r>
            <a:endParaRPr lang="en-US" sz="3400" b="1" dirty="0">
              <a:cs typeface="Titr" pitchFamily="2" charset="-7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533400"/>
            <a:ext cx="9144000" cy="8463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2263775" algn="l"/>
                <a:tab pos="2865438" algn="ctr"/>
              </a:tabLst>
            </a:pPr>
            <a:r>
              <a:rPr lang="ar-BH" sz="2000" b="1" dirty="0">
                <a:cs typeface="Titr" pitchFamily="2" charset="-78"/>
              </a:rPr>
              <a:t>پايان</a:t>
            </a:r>
            <a:r>
              <a:rPr lang="ar-BH" sz="2000" b="1" dirty="0">
                <a:cs typeface="Times New Roman" pitchFamily="18" charset="0"/>
              </a:rPr>
              <a:t>‌</a:t>
            </a:r>
            <a:r>
              <a:rPr lang="ar-BH" sz="2000" b="1" dirty="0">
                <a:cs typeface="Titr" pitchFamily="2" charset="-78"/>
              </a:rPr>
              <a:t>نامه کارشناسي ارشد</a:t>
            </a:r>
            <a:endParaRPr lang="fa-IR" sz="2000" b="1" dirty="0">
              <a:cs typeface="Titr" pitchFamily="2" charset="-78"/>
            </a:endParaRPr>
          </a:p>
          <a:p>
            <a:pPr algn="ctr">
              <a:tabLst>
                <a:tab pos="2263775" algn="l"/>
                <a:tab pos="2865438" algn="ctr"/>
              </a:tabLst>
            </a:pPr>
            <a:endParaRPr lang="en-US" sz="900" b="1" dirty="0">
              <a:cs typeface="Titr" pitchFamily="2" charset="-78"/>
            </a:endParaRPr>
          </a:p>
          <a:p>
            <a:pPr algn="ctr" rtl="1">
              <a:tabLst>
                <a:tab pos="2263775" algn="l"/>
                <a:tab pos="2865438" algn="ctr"/>
              </a:tabLst>
            </a:pPr>
            <a:r>
              <a:rPr lang="ar-BH" sz="2000" b="1" dirty="0">
                <a:cs typeface="Titr" pitchFamily="2" charset="-78"/>
              </a:rPr>
              <a:t>مهندسي </a:t>
            </a:r>
            <a:r>
              <a:rPr lang="fa-IR" sz="2000" b="1" dirty="0" smtClean="0">
                <a:cs typeface="Titr" pitchFamily="2" charset="-78"/>
              </a:rPr>
              <a:t>برق</a:t>
            </a:r>
            <a:r>
              <a:rPr lang="ar-BH" sz="2000" b="1" dirty="0" smtClean="0">
                <a:cs typeface="Titr" pitchFamily="2" charset="-78"/>
              </a:rPr>
              <a:t>- </a:t>
            </a:r>
            <a:r>
              <a:rPr lang="fa-IR" sz="2000" b="1" dirty="0" smtClean="0">
                <a:cs typeface="Titr" pitchFamily="2" charset="-78"/>
              </a:rPr>
              <a:t>قدرت</a:t>
            </a:r>
            <a:r>
              <a:rPr lang="en-US" sz="2000" dirty="0" smtClean="0">
                <a:cs typeface="Titr" pitchFamily="2" charset="-78"/>
              </a:rPr>
              <a:t> </a:t>
            </a:r>
            <a:endParaRPr lang="en-US" sz="2000" dirty="0">
              <a:cs typeface="Titr" pitchFamily="2" charset="-78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3429000"/>
            <a:ext cx="9144000" cy="258532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indent="457200" algn="ctr" rtl="1">
              <a:tabLst>
                <a:tab pos="2263775" algn="l"/>
                <a:tab pos="2865438" algn="ctr"/>
              </a:tabLst>
            </a:pPr>
            <a:r>
              <a:rPr lang="fa-IR" dirty="0">
                <a:cs typeface="B Mitra" pitchFamily="2" charset="-78"/>
              </a:rPr>
              <a:t>ارائه</a:t>
            </a:r>
            <a:r>
              <a:rPr lang="ar-BH" dirty="0">
                <a:cs typeface="B Mitra" pitchFamily="2" charset="-78"/>
              </a:rPr>
              <a:t>:</a:t>
            </a:r>
            <a:r>
              <a:rPr lang="fa-IR" dirty="0">
                <a:cs typeface="B Mitra" pitchFamily="2" charset="-78"/>
              </a:rPr>
              <a:t>  </a:t>
            </a:r>
            <a:r>
              <a:rPr lang="fa-IR" dirty="0" smtClean="0">
                <a:cs typeface="B Mitra" pitchFamily="2" charset="-78"/>
              </a:rPr>
              <a:t>رضا غفارپور</a:t>
            </a:r>
            <a:endParaRPr lang="en-US" dirty="0">
              <a:cs typeface="B Mitra" pitchFamily="2" charset="-78"/>
            </a:endParaRPr>
          </a:p>
          <a:p>
            <a:pPr indent="457200" algn="ctr" rtl="1">
              <a:tabLst>
                <a:tab pos="2263775" algn="l"/>
                <a:tab pos="2865438" algn="ctr"/>
              </a:tabLst>
            </a:pPr>
            <a:endParaRPr lang="en-US" b="1" dirty="0">
              <a:cs typeface="B Mitra" pitchFamily="2" charset="-78"/>
            </a:endParaRPr>
          </a:p>
          <a:p>
            <a:pPr indent="457200" algn="ctr" rtl="1">
              <a:tabLst>
                <a:tab pos="2263775" algn="l"/>
                <a:tab pos="2865438" algn="ctr"/>
              </a:tabLst>
            </a:pPr>
            <a:endParaRPr lang="fa-IR" b="1" dirty="0" smtClean="0">
              <a:cs typeface="B Mitra" pitchFamily="2" charset="-78"/>
            </a:endParaRPr>
          </a:p>
          <a:p>
            <a:pPr indent="457200" algn="ctr" rtl="1">
              <a:tabLst>
                <a:tab pos="2263775" algn="l"/>
                <a:tab pos="2865438" algn="ctr"/>
              </a:tabLst>
            </a:pPr>
            <a:r>
              <a:rPr lang="ar-BH" b="1" dirty="0" smtClean="0">
                <a:cs typeface="B Mitra" pitchFamily="2" charset="-78"/>
              </a:rPr>
              <a:t>استاد </a:t>
            </a:r>
            <a:r>
              <a:rPr lang="ar-BH" b="1" dirty="0">
                <a:cs typeface="B Mitra" pitchFamily="2" charset="-78"/>
              </a:rPr>
              <a:t>راهنما</a:t>
            </a:r>
            <a:r>
              <a:rPr lang="fa-IR" b="1" dirty="0">
                <a:cs typeface="B Mitra" pitchFamily="2" charset="-78"/>
              </a:rPr>
              <a:t>: </a:t>
            </a:r>
            <a:r>
              <a:rPr lang="ar-BH" b="1" dirty="0">
                <a:cs typeface="B Mitra" pitchFamily="2" charset="-78"/>
              </a:rPr>
              <a:t>جناب آقاي دکتر </a:t>
            </a:r>
            <a:r>
              <a:rPr lang="fa-IR" b="1" dirty="0" smtClean="0">
                <a:cs typeface="B Mitra" pitchFamily="2" charset="-78"/>
              </a:rPr>
              <a:t>رضوي</a:t>
            </a:r>
            <a:endParaRPr lang="en-US" b="1" dirty="0">
              <a:cs typeface="B Mitra" pitchFamily="2" charset="-78"/>
            </a:endParaRPr>
          </a:p>
          <a:p>
            <a:pPr indent="457200" algn="ctr" rtl="1">
              <a:tabLst>
                <a:tab pos="2263775" algn="l"/>
                <a:tab pos="2865438" algn="ctr"/>
              </a:tabLst>
            </a:pPr>
            <a:r>
              <a:rPr lang="en-US" b="1" dirty="0">
                <a:cs typeface="B Mitra" pitchFamily="2" charset="-78"/>
              </a:rPr>
              <a:t> </a:t>
            </a:r>
          </a:p>
          <a:p>
            <a:pPr indent="457200" algn="ctr" rtl="1">
              <a:tabLst>
                <a:tab pos="2263775" algn="l"/>
                <a:tab pos="2865438" algn="ctr"/>
              </a:tabLst>
            </a:pPr>
            <a:r>
              <a:rPr lang="ar-BH" b="1" dirty="0">
                <a:cs typeface="B Mitra" pitchFamily="2" charset="-78"/>
              </a:rPr>
              <a:t>ا</a:t>
            </a:r>
            <a:r>
              <a:rPr lang="fa-IR" b="1" dirty="0">
                <a:cs typeface="B Mitra" pitchFamily="2" charset="-78"/>
              </a:rPr>
              <a:t>ستاد </a:t>
            </a:r>
            <a:r>
              <a:rPr lang="ar-BH" b="1" dirty="0">
                <a:cs typeface="B Mitra" pitchFamily="2" charset="-78"/>
              </a:rPr>
              <a:t>مشاور:</a:t>
            </a:r>
            <a:r>
              <a:rPr lang="fa-IR" b="1" dirty="0">
                <a:cs typeface="B Mitra" pitchFamily="2" charset="-78"/>
              </a:rPr>
              <a:t> </a:t>
            </a:r>
            <a:r>
              <a:rPr lang="ar-BH" b="1" dirty="0">
                <a:cs typeface="B Mitra" pitchFamily="2" charset="-78"/>
              </a:rPr>
              <a:t>جناب آقاي دکتر </a:t>
            </a:r>
            <a:r>
              <a:rPr lang="fa-IR" b="1" dirty="0" smtClean="0">
                <a:cs typeface="B Mitra" pitchFamily="2" charset="-78"/>
              </a:rPr>
              <a:t>مشكين كلك</a:t>
            </a:r>
            <a:endParaRPr lang="fa-IR" b="1" dirty="0">
              <a:cs typeface="B Mitra" pitchFamily="2" charset="-78"/>
            </a:endParaRPr>
          </a:p>
          <a:p>
            <a:pPr indent="457200" algn="ctr" rtl="1">
              <a:tabLst>
                <a:tab pos="2263775" algn="l"/>
                <a:tab pos="2865438" algn="ctr"/>
              </a:tabLst>
            </a:pPr>
            <a:endParaRPr lang="fa-IR" b="1" dirty="0">
              <a:cs typeface="B Mitra" pitchFamily="2" charset="-78"/>
            </a:endParaRPr>
          </a:p>
          <a:p>
            <a:pPr indent="457200" algn="ctr" rtl="1">
              <a:tabLst>
                <a:tab pos="2263775" algn="l"/>
                <a:tab pos="2865438" algn="ctr"/>
              </a:tabLst>
            </a:pPr>
            <a:endParaRPr lang="fa-IR" b="1" dirty="0">
              <a:cs typeface="B Mitra" pitchFamily="2" charset="-78"/>
            </a:endParaRPr>
          </a:p>
          <a:p>
            <a:pPr indent="457200" algn="ctr" rtl="1">
              <a:tabLst>
                <a:tab pos="2263775" algn="l"/>
                <a:tab pos="2865438" algn="ctr"/>
              </a:tabLst>
            </a:pPr>
            <a:r>
              <a:rPr lang="fa-IR" dirty="0" smtClean="0">
                <a:cs typeface="B Mitra" pitchFamily="2" charset="-78"/>
              </a:rPr>
              <a:t>مهرماه 1389</a:t>
            </a:r>
            <a:r>
              <a:rPr lang="en-US" dirty="0" smtClean="0">
                <a:cs typeface="B Mitra" pitchFamily="2" charset="-78"/>
              </a:rPr>
              <a:t> 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پشتيباني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رله‌هاي متعدد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10" name="Picture 9" descr="poshtibani baraye chand relay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3581400"/>
            <a:ext cx="5606529" cy="2221213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1143001"/>
            <a:ext cx="8229600" cy="1143000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cs typeface="B Mitra" pitchFamily="2" charset="-78"/>
              </a:rPr>
              <a:t>چرا پشتيباني چند رله اصلي توسط يك رله پشتيبان يك مشكل به حساب مي‌آيد؟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800600"/>
            <a:ext cx="3960495" cy="342900"/>
          </a:xfrm>
          <a:prstGeom prst="rect">
            <a:avLst/>
          </a:prstGeom>
          <a:noFill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334000"/>
            <a:ext cx="3960495" cy="342900"/>
          </a:xfrm>
          <a:prstGeom prst="rect">
            <a:avLst/>
          </a:prstGeom>
          <a:noFill/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791200"/>
            <a:ext cx="4029075" cy="3429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0578E-6 L 0.00174 -0.183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پشتيباني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رله‌هاي متعدد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بستر‌هاي لازم براي اعمال روش پيشنهادي</a:t>
            </a:r>
          </a:p>
          <a:p>
            <a:pPr marL="1371600" algn="r" rtl="1"/>
            <a:r>
              <a:rPr lang="fa-IR" dirty="0" smtClean="0">
                <a:cs typeface="B Mitra" pitchFamily="2" charset="-78"/>
              </a:rPr>
              <a:t>رله‌هاي ميكروپروسسوري</a:t>
            </a:r>
          </a:p>
          <a:p>
            <a:pPr marL="1371600" algn="r" rtl="1"/>
            <a:r>
              <a:rPr lang="fa-IR" dirty="0" smtClean="0">
                <a:cs typeface="B Mitra" pitchFamily="2" charset="-78"/>
              </a:rPr>
              <a:t>شبكه مخابراتي محلي</a:t>
            </a:r>
          </a:p>
          <a:p>
            <a:pPr marL="1371600" algn="r" rtl="1"/>
            <a:r>
              <a:rPr lang="fa-IR" dirty="0" smtClean="0">
                <a:cs typeface="B Mitra" pitchFamily="2" charset="-78"/>
              </a:rPr>
              <a:t>شبكه مخابراتي راه دور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پارامترهاي استفاده شده</a:t>
            </a:r>
          </a:p>
          <a:p>
            <a:pPr marL="1371600" algn="r" rtl="1"/>
            <a:r>
              <a:rPr lang="fa-IR" dirty="0" smtClean="0">
                <a:cs typeface="B Mitra" pitchFamily="2" charset="-78"/>
              </a:rPr>
              <a:t>ارتباط مخابراتي رله‌ها</a:t>
            </a:r>
          </a:p>
          <a:p>
            <a:pPr marL="1371600" algn="r" rtl="1"/>
            <a:r>
              <a:rPr lang="fa-IR" dirty="0" smtClean="0">
                <a:cs typeface="B Mitra" pitchFamily="2" charset="-78"/>
              </a:rPr>
              <a:t>گروه تنظيمات</a:t>
            </a:r>
          </a:p>
          <a:p>
            <a:pPr marL="457200" algn="r" rtl="1">
              <a:buFont typeface="Wingdings" pitchFamily="2" charset="2"/>
              <a:buChar char="v"/>
            </a:pPr>
            <a:endParaRPr lang="fa-IR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dirty="0" smtClean="0">
              <a:cs typeface="B Mitra" pitchFamily="2" charset="-78"/>
            </a:endParaRPr>
          </a:p>
          <a:p>
            <a:pPr algn="r" rtl="1">
              <a:buNone/>
            </a:pPr>
            <a:endParaRPr lang="fa-IR" dirty="0" smtClean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v"/>
            </a:pPr>
            <a:endParaRPr lang="fa-IR" dirty="0" smtClean="0">
              <a:cs typeface="B Mitra" pitchFamily="2" charset="-78"/>
            </a:endParaRPr>
          </a:p>
          <a:p>
            <a:pPr algn="r" rtl="1"/>
            <a:endParaRPr lang="en-US" dirty="0">
              <a:cs typeface="B Mitra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9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ocal comunication network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309" b="8309"/>
          <a:stretch>
            <a:fillRect/>
          </a:stretch>
        </p:blipFill>
        <p:spPr>
          <a:xfrm>
            <a:off x="1295400" y="1066800"/>
            <a:ext cx="6781800" cy="5105400"/>
          </a:xfrm>
        </p:spPr>
      </p:pic>
      <p:sp>
        <p:nvSpPr>
          <p:cNvPr id="12" name="Rounded Rectangle 11"/>
          <p:cNvSpPr/>
          <p:nvPr/>
        </p:nvSpPr>
        <p:spPr>
          <a:xfrm>
            <a:off x="3733800" y="3048000"/>
            <a:ext cx="228600" cy="2286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05200" y="4953000"/>
            <a:ext cx="228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0" y="2362200"/>
            <a:ext cx="228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514600" y="4114800"/>
            <a:ext cx="228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38400" y="5486400"/>
            <a:ext cx="228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5400000">
            <a:off x="4991100" y="3924300"/>
            <a:ext cx="762000" cy="2286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20"/>
          <p:cNvSpPr/>
          <p:nvPr/>
        </p:nvSpPr>
        <p:spPr>
          <a:xfrm>
            <a:off x="4572000" y="2514601"/>
            <a:ext cx="1066800" cy="1219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38400" y="1371600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743200" y="1524000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71800" y="1600200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00400" y="1752600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05200" y="1905000"/>
            <a:ext cx="22860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29" name="Picture 28" descr="ar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152401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cs typeface="B Mitra" pitchFamily="2" charset="-78"/>
              </a:rPr>
              <a:t>ارائه روش: شبكه مخابرتي محلي </a:t>
            </a:r>
            <a:endParaRPr lang="en-US" sz="4400" dirty="0">
              <a:cs typeface="B Mitra" pitchFamily="2" charset="-78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4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C -0.00121 -0.05787 0.00816 -0.05116 -0.01979 -0.05417 C -0.0302 -0.05949 -0.04444 -0.05926 -0.05416 -0.06042 C -0.05711 -0.11065 -0.0552 -0.07222 -0.0552 -0.17639 " pathEditMode="relative" rAng="0" ptsTypes="fff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8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0926 C -0.0625 0.00231 -0.03559 0.01481 -0.03611 -0.10463 C -0.03664 -0.22686 -0.03681 -0.34908 -0.03716 -0.4713 C -0.03594 -0.59445 -0.06216 -0.57223 -0.00591 -0.57686 C 0.01771 -0.57894 -0.0283 -0.57824 0.00139 -0.57824 " pathEditMode="relative" rAng="0" ptsTypes="ffff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29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-0.43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416 -0.094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277 C -0.00104 0.00324 -0.00503 0.00602 -0.00868 0.00416 C -0.01076 0.00301 -0.01076 -0.00417 -0.01076 -0.00394 C -0.01042 -0.09213 -0.0125 -0.1801 -0.00972 -0.26806 C -0.00955 -0.2713 -0.00486 -0.26898 -0.00243 -0.26945 C -0.00035 -0.26991 0.00174 -0.27014 0.00382 -0.27084 C 0.01198 -0.27361 0.01944 -0.27639 0.02778 -0.27778 C 0.02917 -0.3426 0.02882 -0.31111 0.02882 -0.37223 " pathEditMode="relative" rAng="0" ptsTypes="fffffff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3333 0.0023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0.00232 L 0.175 0.00232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046E-6 L -0.075 -1.04046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4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3704 0.00035 0.07407 0.00104 0.11111 C 0.00104 0.11574 0.00018 0.12106 0.00209 0.125 C 0.00295 0.12685 0.00486 0.12292 0.00625 0.12222 C 0.01042 0.12014 0.01736 0.11991 0.02084 0.11944 C 0.03403 0.12292 0.04896 0.11481 0.06042 0.125 C 0.0592 0.17963 0.05938 0.15556 0.05938 0.19722 " pathEditMode="relative" ptsTypes="ffffff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0.1166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0.00972 -0.00087 0.01944 -0.00104 0.02917 C -0.00156 0.04861 0.00503 0.0706 -0.00208 0.0875 C -0.0059 0.0963 -0.01736 0.08657 -0.025 0.08611 C -0.03924 0.08773 -0.0382 0.08634 -0.04063 0.10278 C -0.04045 0.14144 -0.04792 0.24444 -0.03542 0.30278 C -0.0342 0.37454 -0.04844 0.36528 -0.02292 0.36111 C -0.01945 0.35949 -0.02083 0.35972 -0.01875 0.35972 " pathEditMode="relative" ptsTypes="fffffffA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52 0.00208 -0.00903 0.00347 -0.01355 0.00555 C -0.0191 0.01643 -0.01632 0.03148 -0.01771 0.04444 C -0.01823 0.15602 -0.01285 0.27662 -0.0198 0.38889 C -0.02171 0.45926 -0.0198 0.52963 -0.01875 0.6 C -0.00921 0.59907 -0.00608 0.59977 0.00104 0.59444 C 0.00329 0.59282 0.00486 0.58981 0.00729 0.58889 C 0.00937 0.58773 0.01354 0.58588 0.01354 0.58588 C 0.01944 0.58773 0.02621 0.59282 0.03229 0.59282 " pathEditMode="relative" ptsTypes="ffffffffA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2" grpId="3" animBg="1"/>
      <p:bldP spid="13" grpId="1" animBg="1"/>
      <p:bldP spid="13" grpId="2" animBg="1"/>
      <p:bldP spid="13" grpId="3" animBg="1"/>
      <p:bldP spid="14" grpId="2" animBg="1"/>
      <p:bldP spid="14" grpId="3" animBg="1"/>
      <p:bldP spid="14" grpId="4" animBg="1"/>
      <p:bldP spid="15" grpId="2" animBg="1"/>
      <p:bldP spid="15" grpId="3" animBg="1"/>
      <p:bldP spid="15" grpId="4" animBg="1"/>
      <p:bldP spid="16" grpId="1" animBg="1"/>
      <p:bldP spid="16" grpId="2" animBg="1"/>
      <p:bldP spid="16" grpId="3" animBg="1"/>
      <p:bldP spid="21" grpId="0" animBg="1"/>
      <p:bldP spid="21" grpId="1" animBg="1"/>
      <p:bldP spid="21" grpId="2" animBg="1"/>
      <p:bldP spid="21" grpId="3" animBg="1"/>
      <p:bldP spid="21" grpId="4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09800"/>
            <a:ext cx="7029451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eft-Right Arrow 10"/>
          <p:cNvSpPr/>
          <p:nvPr/>
        </p:nvSpPr>
        <p:spPr>
          <a:xfrm>
            <a:off x="2819400" y="3505200"/>
            <a:ext cx="914400" cy="152400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9" name="Picture 8" descr="ar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152401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cs typeface="B Mitra" pitchFamily="2" charset="-78"/>
              </a:rPr>
              <a:t>ارائه روش: شبكه مخابراتي راه دور</a:t>
            </a:r>
            <a:endParaRPr lang="en-US" sz="4400" dirty="0">
              <a:cs typeface="B Mitra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00200" y="4114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-0.00971 0.0033 -0.01341 -0.00469 -0.01688 C -0.00573 -0.01827 -0.0066 -0.02012 -0.00799 -0.02104 C -0.00938 -0.0222 -0.01146 -0.02174 -0.01267 -0.02312 C -0.02031 -0.03098 -0.02118 -0.03353 -0.02535 -0.04208 C -0.02882 -0.05642 -0.02778 -0.04948 -0.02535 -0.07607 C -0.02517 -0.07815 -0.02517 -0.08116 -0.02379 -0.08231 C -0.02101 -0.08486 -0.01424 -0.08648 -0.01424 -0.08648 C 0.00729 -0.08162 -0.00156 -0.08393 0.01267 -0.08023 C 0.02743 -0.08093 0.04236 -0.08139 0.05712 -0.08231 C 0.07257 -0.08347 0.07257 -0.08879 0.08576 -0.08879 " pathEditMode="relative" ptsTypes="ffffffffff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6667 1.11111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6069E-6 L 0.12084 0.0055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1" animBg="1"/>
      <p:bldP spid="12" grpId="2" animBg="1"/>
      <p:bldP spid="13" grpId="1" animBg="1"/>
      <p:bldP spid="13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76200"/>
            <a:ext cx="576263" cy="838199"/>
          </a:xfrm>
          <a:prstGeom prst="rect">
            <a:avLst/>
          </a:prstGeom>
        </p:spPr>
      </p:pic>
      <p:pic>
        <p:nvPicPr>
          <p:cNvPr id="11" name="Picture 10" descr="Bus 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219200"/>
            <a:ext cx="3505200" cy="5249834"/>
          </a:xfrm>
          <a:prstGeom prst="rect">
            <a:avLst/>
          </a:prstGeom>
          <a:ln>
            <a:headEnd w="sm" len="sm"/>
            <a:tailEnd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cxnSp>
        <p:nvCxnSpPr>
          <p:cNvPr id="16" name="Straight Arrow Connector 15"/>
          <p:cNvCxnSpPr/>
          <p:nvPr/>
        </p:nvCxnSpPr>
        <p:spPr>
          <a:xfrm rot="16200000" flipH="1">
            <a:off x="4038600" y="1905000"/>
            <a:ext cx="1371600" cy="3048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581400" y="1752600"/>
            <a:ext cx="1371600" cy="6096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048000" y="1371600"/>
            <a:ext cx="1524000" cy="13716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2438400" y="1371600"/>
            <a:ext cx="2133600" cy="137160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4725194" y="2818606"/>
            <a:ext cx="457200" cy="1588"/>
          </a:xfrm>
          <a:prstGeom prst="straightConnector1">
            <a:avLst/>
          </a:prstGeom>
          <a:ln w="38100">
            <a:solidFill>
              <a:srgbClr val="00B0F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810794" y="2818606"/>
            <a:ext cx="457200" cy="1588"/>
          </a:xfrm>
          <a:prstGeom prst="straightConnector1">
            <a:avLst/>
          </a:prstGeom>
          <a:ln w="38100">
            <a:solidFill>
              <a:srgbClr val="00B0F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896394" y="2818606"/>
            <a:ext cx="457200" cy="1588"/>
          </a:xfrm>
          <a:prstGeom prst="straightConnector1">
            <a:avLst/>
          </a:prstGeom>
          <a:ln w="38100">
            <a:solidFill>
              <a:srgbClr val="00B0F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286794" y="2818606"/>
            <a:ext cx="457200" cy="1588"/>
          </a:xfrm>
          <a:prstGeom prst="straightConnector1">
            <a:avLst/>
          </a:prstGeom>
          <a:ln w="38100">
            <a:solidFill>
              <a:srgbClr val="00B0F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172494" y="3390106"/>
            <a:ext cx="1600200" cy="1588"/>
          </a:xfrm>
          <a:prstGeom prst="straightConnector1">
            <a:avLst/>
          </a:prstGeom>
          <a:ln w="38100">
            <a:solidFill>
              <a:srgbClr val="00B05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1410494" y="3542506"/>
            <a:ext cx="1905000" cy="1588"/>
          </a:xfrm>
          <a:prstGeom prst="straightConnector1">
            <a:avLst/>
          </a:prstGeom>
          <a:ln w="38100">
            <a:solidFill>
              <a:srgbClr val="00B05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277394" y="3199606"/>
            <a:ext cx="1219200" cy="1588"/>
          </a:xfrm>
          <a:prstGeom prst="straightConnector1">
            <a:avLst/>
          </a:prstGeom>
          <a:ln w="38100">
            <a:solidFill>
              <a:srgbClr val="00B05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572794" y="2818606"/>
            <a:ext cx="457200" cy="1588"/>
          </a:xfrm>
          <a:prstGeom prst="straightConnector1">
            <a:avLst/>
          </a:prstGeom>
          <a:ln w="38100">
            <a:solidFill>
              <a:srgbClr val="00B05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2553494" y="3618706"/>
            <a:ext cx="11430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791494" y="3771106"/>
            <a:ext cx="14478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3658394" y="3428206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4458494" y="2018506"/>
            <a:ext cx="3810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 flipH="1" flipV="1">
            <a:off x="4457700" y="2400300"/>
            <a:ext cx="381000" cy="1588"/>
          </a:xfrm>
          <a:prstGeom prst="straightConnector1">
            <a:avLst/>
          </a:prstGeom>
          <a:ln w="38100">
            <a:solidFill>
              <a:srgbClr val="00B0F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4114006" y="2209800"/>
            <a:ext cx="762794" cy="794"/>
          </a:xfrm>
          <a:prstGeom prst="straightConnector1">
            <a:avLst/>
          </a:prstGeom>
          <a:ln w="38100">
            <a:solidFill>
              <a:srgbClr val="00B050"/>
            </a:solidFill>
            <a:headEnd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Callout 70"/>
          <p:cNvSpPr/>
          <p:nvPr/>
        </p:nvSpPr>
        <p:spPr>
          <a:xfrm>
            <a:off x="5867400" y="1219200"/>
            <a:ext cx="2590800" cy="993648"/>
          </a:xfrm>
          <a:prstGeom prst="wedgeEllipseCallout">
            <a:avLst>
              <a:gd name="adj1" fmla="val -99166"/>
              <a:gd name="adj2" fmla="val -354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Mitra" pitchFamily="2" charset="-78"/>
              </a:rPr>
              <a:t>پشتيباني رله </a:t>
            </a:r>
            <a:r>
              <a:rPr lang="en-US" sz="2000" dirty="0" smtClean="0">
                <a:cs typeface="B Mitra" pitchFamily="2" charset="-78"/>
              </a:rPr>
              <a:t>R2</a:t>
            </a:r>
            <a:r>
              <a:rPr lang="fa-IR" sz="2000" dirty="0" smtClean="0">
                <a:cs typeface="B Mitra" pitchFamily="2" charset="-78"/>
              </a:rPr>
              <a:t> از رله‌هاي موجود در باس</a:t>
            </a:r>
            <a:endParaRPr lang="en-US" sz="2000" dirty="0">
              <a:cs typeface="B Mitra" pitchFamily="2" charset="-78"/>
            </a:endParaRPr>
          </a:p>
        </p:txBody>
      </p:sp>
      <p:sp>
        <p:nvSpPr>
          <p:cNvPr id="75" name="Oval Callout 74"/>
          <p:cNvSpPr/>
          <p:nvPr/>
        </p:nvSpPr>
        <p:spPr>
          <a:xfrm>
            <a:off x="6019800" y="2743200"/>
            <a:ext cx="2286000" cy="914400"/>
          </a:xfrm>
          <a:prstGeom prst="wedgeEllipseCallout">
            <a:avLst>
              <a:gd name="adj1" fmla="val -95834"/>
              <a:gd name="adj2" fmla="val -312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مقداري از خط كه در روش سنتي حفاظت مي‌شود</a:t>
            </a: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5943600" y="3810000"/>
            <a:ext cx="2514600" cy="838200"/>
          </a:xfrm>
          <a:prstGeom prst="wedgeEllipseCallout">
            <a:avLst>
              <a:gd name="adj1" fmla="val -131060"/>
              <a:gd name="adj2" fmla="val -5454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مقداري از خط كه در روش ارائه شده حفاظت مي‌شود</a:t>
            </a: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77" name="Oval Callout 76"/>
          <p:cNvSpPr/>
          <p:nvPr/>
        </p:nvSpPr>
        <p:spPr>
          <a:xfrm>
            <a:off x="152400" y="3810000"/>
            <a:ext cx="2133600" cy="838200"/>
          </a:xfrm>
          <a:prstGeom prst="wedgeEllipseCallout">
            <a:avLst>
              <a:gd name="adj1" fmla="val 59316"/>
              <a:gd name="adj2" fmla="val -784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Mitra" pitchFamily="2" charset="-78"/>
              </a:rPr>
              <a:t>مقاديري از خط كه از زون3 به زون2 منتقل شده است</a:t>
            </a:r>
            <a:endParaRPr lang="en-US" dirty="0">
              <a:solidFill>
                <a:schemeClr val="tx1"/>
              </a:solidFill>
              <a:cs typeface="B Mitra" pitchFamily="2" charset="-7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پشتيباني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رله‌هاي متعدد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8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5" grpId="0" animBg="1"/>
      <p:bldP spid="76" grpId="0" animBg="1"/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7030A0"/>
                </a:solidFill>
                <a:cs typeface="B Mitra" pitchFamily="2" charset="-78"/>
              </a:rPr>
              <a:t>دانشگاه تفرش، دانشكده مهندسي برق</a:t>
            </a:r>
            <a:endParaRPr lang="en-US" dirty="0">
              <a:solidFill>
                <a:srgbClr val="7030A0"/>
              </a:solidFill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2743200" y="1295400"/>
            <a:ext cx="2743200" cy="1295400"/>
          </a:xfrm>
          <a:prstGeom prst="cloudCallout">
            <a:avLst>
              <a:gd name="adj1" fmla="val -83796"/>
              <a:gd name="adj2" fmla="val 16446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 smtClean="0">
                <a:cs typeface="B Mitra" pitchFamily="2" charset="-78"/>
              </a:rPr>
              <a:t>سؤال</a:t>
            </a:r>
            <a:endParaRPr lang="en-US" sz="4800" dirty="0">
              <a:cs typeface="B Mitra" pitchFamily="2" charset="-78"/>
            </a:endParaRPr>
          </a:p>
        </p:txBody>
      </p:sp>
      <p:pic>
        <p:nvPicPr>
          <p:cNvPr id="10" name="Picture 9" descr="J0292020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419600"/>
            <a:ext cx="1869034" cy="17739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676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rtl="1"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چه نقاطي از شبكه براي اعمال روش ارائه شده مناسب هستند؟</a:t>
            </a:r>
          </a:p>
          <a:p>
            <a:pPr marL="514350" indent="-514350" algn="just" rtl="1">
              <a:buFont typeface="Wingdings" pitchFamily="2" charset="2"/>
              <a:buChar char="ü"/>
            </a:pPr>
            <a:endParaRPr lang="fa-IR" sz="3200" dirty="0" smtClean="0">
              <a:cs typeface="B Mitra" pitchFamily="2" charset="-78"/>
            </a:endParaRPr>
          </a:p>
          <a:p>
            <a:pPr algn="just" rtl="1">
              <a:buFont typeface="Wingdings" pitchFamily="2" charset="2"/>
              <a:buChar char="ü"/>
            </a:pPr>
            <a:r>
              <a:rPr lang="fa-IR" sz="3200" dirty="0" smtClean="0">
                <a:cs typeface="B Mitra" pitchFamily="2" charset="-78"/>
              </a:rPr>
              <a:t>  اعمال روش ارائه شده در نقاط مناسب چقدر اثر بخشي خواهد داشت؟</a:t>
            </a:r>
          </a:p>
          <a:p>
            <a:pPr algn="r" rtl="1"/>
            <a:endParaRPr lang="en-US" sz="3200" dirty="0">
              <a:cs typeface="B Mitra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پشتيباني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رله‌هاي متعدد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1"/>
            <a:ext cx="8763000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پشتيباني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رله‌هاي متعدد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90600" y="1905000"/>
            <a:ext cx="7239000" cy="1905000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نقاط مناسب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اولويت بندي نقاط مناسب بر اساس شاخصي مناسب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362199"/>
            <a:ext cx="6891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dirty="0" smtClean="0">
                <a:cs typeface="B Mitra" pitchFamily="2" charset="-78"/>
              </a:rPr>
              <a:t>تمام باس‌هايي كه بيش از2خط انتقال به آنها متصل شده است</a:t>
            </a:r>
            <a:endParaRPr lang="en-US" sz="2800" dirty="0">
              <a:cs typeface="B Mitra" pitchFamily="2" charset="-78"/>
            </a:endParaRPr>
          </a:p>
        </p:txBody>
      </p:sp>
      <p:pic>
        <p:nvPicPr>
          <p:cNvPr id="14" name="Picture 13" descr="BREC Grid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81000" y="1143000"/>
            <a:ext cx="7924799" cy="533399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46821E-6 L -0.00208 0.1128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پشتيباني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رله‌هاي متعدد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تعيين شاخص مناسب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12" name="Picture 11" descr="Bus 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0" y="1905000"/>
            <a:ext cx="3352800" cy="4724400"/>
          </a:xfrm>
          <a:prstGeom prst="rect">
            <a:avLst/>
          </a:prstGeom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600200"/>
            <a:ext cx="1066800" cy="64008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438400"/>
            <a:ext cx="1828800" cy="609600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886200"/>
            <a:ext cx="1885950" cy="83820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200400"/>
            <a:ext cx="1733550" cy="5334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پشتيباني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رله‌هاي متعدد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95400"/>
            <a:ext cx="4056611" cy="914400"/>
          </a:xfrm>
          <a:prstGeom prst="rect">
            <a:avLst/>
          </a:prstGeom>
          <a:noFill/>
        </p:spPr>
      </p:pic>
      <p:pic>
        <p:nvPicPr>
          <p:cNvPr id="12" name="Picture 11" descr="tabe ehtemae khata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429000" y="4267200"/>
            <a:ext cx="4711602" cy="1905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14600"/>
            <a:ext cx="3291349" cy="990600"/>
          </a:xfrm>
          <a:prstGeom prst="rect">
            <a:avLst/>
          </a:prstGeom>
          <a:noFill/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724400" y="1143000"/>
            <a:ext cx="3505200" cy="4525963"/>
          </a:xfrm>
        </p:spPr>
        <p:txBody>
          <a:bodyPr/>
          <a:lstStyle/>
          <a:p>
            <a:pPr algn="just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با در نظر گرفتن احتمال وقوع خطا در خطوط داريم: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0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752600"/>
            <a:ext cx="2410691" cy="914400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/>
          <p:nvPr/>
        </p:nvGraphicFramePr>
        <p:xfrm>
          <a:off x="381000" y="2667000"/>
          <a:ext cx="7696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مشكل پشتيباني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Mitra" pitchFamily="2" charset="-78"/>
              </a:rPr>
              <a:t> رله‌هاي متعدد و روش ارائه شده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143000"/>
            <a:ext cx="5806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Mitra" pitchFamily="2" charset="-78"/>
              </a:rPr>
              <a:t>با ثابت در نظر گرفتن تابع احتمال خطا در طول خطوط انتقال داريم: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advTm="478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990600"/>
          </a:xfrm>
        </p:spPr>
        <p:txBody>
          <a:bodyPr/>
          <a:lstStyle/>
          <a:p>
            <a:pPr algn="r"/>
            <a:r>
              <a:rPr lang="fa-IR" dirty="0" smtClean="0">
                <a:cs typeface="B Mitra" pitchFamily="2" charset="-78"/>
              </a:rPr>
              <a:t>فهرست مطالب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مقدمه و اهداف پروژه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تعاريف و مفاهيم اوليه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مشكل همپوشاني و روش ارائه شده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مشكل پشتيباني رله‌هاي متعدد و روش ارائه شده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ارائه نتايج شبيه سازي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نتيجه‌گيري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پيشنهادات</a:t>
            </a:r>
          </a:p>
          <a:p>
            <a:pPr algn="r" rtl="1">
              <a:buFont typeface="Wingdings" pitchFamily="2" charset="2"/>
              <a:buChar char="v"/>
            </a:pPr>
            <a:endParaRPr lang="en-US" dirty="0">
              <a:cs typeface="B 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11" name="Picture 10" descr="arm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5547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Mitra" pitchFamily="2" charset="-78"/>
              </a:rPr>
              <a:t>نمونه نتايج شبيه‌سازي براي روش تركيبي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19201"/>
            <a:ext cx="7772400" cy="685799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انتخاب مسير نمونه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12" name="Picture 11" descr="reza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1371600" y="2362200"/>
            <a:ext cx="5922500" cy="43843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8800" y="2895600"/>
            <a:ext cx="720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cs typeface="B Mitra" pitchFamily="2" charset="-78"/>
              </a:rPr>
              <a:t>saveh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5257800"/>
            <a:ext cx="724942" cy="369332"/>
          </a:xfrm>
          <a:prstGeom prst="rect">
            <a:avLst/>
          </a:prstGeo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B Mitra" pitchFamily="2" charset="-78"/>
              </a:rPr>
              <a:t>Arak1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4495800"/>
            <a:ext cx="9646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cs typeface="B Mitra" pitchFamily="2" charset="-78"/>
              </a:rPr>
              <a:t>Shazand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5867400"/>
            <a:ext cx="699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cs typeface="B Mitra" pitchFamily="2" charset="-78"/>
              </a:rPr>
              <a:t>Iralko</a:t>
            </a:r>
            <a:endParaRPr lang="en-US" dirty="0">
              <a:cs typeface="B Mitra" pitchFamily="2" charset="-78"/>
            </a:endParaRPr>
          </a:p>
        </p:txBody>
      </p:sp>
      <p:cxnSp>
        <p:nvCxnSpPr>
          <p:cNvPr id="19" name="Curved Connector 18"/>
          <p:cNvCxnSpPr>
            <a:stCxn id="17" idx="0"/>
          </p:cNvCxnSpPr>
          <p:nvPr/>
        </p:nvCxnSpPr>
        <p:spPr>
          <a:xfrm rot="5400000" flipH="1" flipV="1">
            <a:off x="4937387" y="5623188"/>
            <a:ext cx="457200" cy="31225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400800" y="3200400"/>
            <a:ext cx="152400" cy="1524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" y="1828800"/>
            <a:ext cx="215956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Saveh_Arak1=148Km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828800"/>
            <a:ext cx="200086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Arak1_Iralko=10Km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1828800"/>
            <a:ext cx="222939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Iralko_Shazand</a:t>
            </a:r>
            <a:r>
              <a:rPr lang="en-US" dirty="0" smtClean="0"/>
              <a:t>=45Km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9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C -0.00035 0.03657 -0.00052 0.07291 -0.00122 0.10949 C -0.00174 0.13055 0.00799 0.15856 -0.00365 0.17291 C -0.01528 0.18727 -0.03542 0.17176 -0.05122 0.17129 C -0.06267 0.16782 -0.07622 0.16342 -0.08698 0.17129 C -0.09184 0.17477 -0.08802 0.18611 -0.08802 0.19352 C -0.08837 0.23541 -0.08802 0.27708 -0.08802 0.31898 " pathEditMode="relative" ptsTypes="ffffff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02 0.31898 C -0.09288 0.32106 -0.09826 0.3243 -0.10364 0.31898 C -0.1059 0.31666 -0.10208 0.30902 -0.10469 0.30787 C -0.11424 0.30393 -0.12465 0.30671 -0.13455 0.30625 C -0.14219 0.30324 -0.13802 0.30648 -0.13802 0.28727 " pathEditMode="relative" rAng="0" ptsTypes="ffffA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02 0.28727 C -0.14826 0.32801 -0.12274 0.31504 -0.17604 0.31273 C -0.17726 0.29328 -0.17726 0.3 -0.17726 0.29213 " pathEditMode="relative" rAng="0" ptsTypes="ffA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Mitra" pitchFamily="2" charset="-78"/>
              </a:rPr>
              <a:t>نمونه نتايج شبيه‌سازي براي روش تركيبي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" y="1752600"/>
          <a:ext cx="8229601" cy="1492800"/>
        </p:xfrm>
        <a:graphic>
          <a:graphicData uri="http://schemas.openxmlformats.org/drawingml/2006/table">
            <a:tbl>
              <a:tblPr/>
              <a:tblGrid>
                <a:gridCol w="951482"/>
                <a:gridCol w="809469"/>
                <a:gridCol w="553846"/>
                <a:gridCol w="582250"/>
                <a:gridCol w="415385"/>
                <a:gridCol w="582250"/>
                <a:gridCol w="582250"/>
                <a:gridCol w="553846"/>
                <a:gridCol w="553846"/>
                <a:gridCol w="582250"/>
                <a:gridCol w="415385"/>
                <a:gridCol w="582250"/>
                <a:gridCol w="582250"/>
                <a:gridCol w="482842"/>
              </a:tblGrid>
              <a:tr h="38909"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backup_relay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main_relay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Z2_min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Z2_max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limit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Z2_min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Z2_max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limit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Z3_min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Z3_max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Limit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Z3_min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Z3_max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limit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89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1077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1003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5.54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-0.95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6.15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9.86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5.77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10.95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5.18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089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1077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1012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5.09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-1.39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5.66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8.18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5.94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3.14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3089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1077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1013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-1.39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5.66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8.18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5.94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3.14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089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1077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1087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6.06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-0.42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6.74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8.02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8.01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6.68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8.90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2.22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3089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1077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1019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15.92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9.43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17.69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12.28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31.21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21.91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7.74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34.67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26.93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089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1077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1008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7.40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8.22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2.82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8.01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-1.06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7.56</a:t>
                      </a:r>
                    </a:p>
                  </a:txBody>
                  <a:tcPr marL="7540" marR="7540" marT="75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8.90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1.34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53089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1077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1010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35.77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29.28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39.75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34.34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13.72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73.51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59.79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11.43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81.68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70.25</a:t>
                      </a:r>
                    </a:p>
                  </a:txBody>
                  <a:tcPr marL="7540" marR="7540" marT="75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3554" y="1219200"/>
            <a:ext cx="351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Mitra" pitchFamily="2" charset="-78"/>
              </a:rPr>
              <a:t>محدوديت‌هاي موجود بر رله موجود در باس </a:t>
            </a:r>
            <a:r>
              <a:rPr lang="en-US" dirty="0" err="1" smtClean="0">
                <a:cs typeface="B Mitra" pitchFamily="2" charset="-78"/>
              </a:rPr>
              <a:t>Saveh</a:t>
            </a:r>
            <a:endParaRPr lang="en-US" dirty="0">
              <a:cs typeface="B Mitra" pitchFamily="2" charset="-7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2400" y="4343400"/>
          <a:ext cx="8229596" cy="504165"/>
        </p:xfrm>
        <a:graphic>
          <a:graphicData uri="http://schemas.openxmlformats.org/drawingml/2006/table">
            <a:tbl>
              <a:tblPr/>
              <a:tblGrid>
                <a:gridCol w="953538"/>
                <a:gridCol w="811217"/>
                <a:gridCol w="555044"/>
                <a:gridCol w="583508"/>
                <a:gridCol w="398494"/>
                <a:gridCol w="583508"/>
                <a:gridCol w="583508"/>
                <a:gridCol w="555044"/>
                <a:gridCol w="555044"/>
                <a:gridCol w="583508"/>
                <a:gridCol w="416283"/>
                <a:gridCol w="583508"/>
                <a:gridCol w="583508"/>
                <a:gridCol w="483884"/>
              </a:tblGrid>
              <a:tr h="154745"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backup_relay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main_relay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Z2_min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Z2_max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limit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Z2_min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Z2_max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limit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Z3_min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Z3_max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limit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Z3_min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Z3_max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limit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7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_ideal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45"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1003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1040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0.44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1.04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1.84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1.85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1.53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2.06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8035" marR="8035" marT="803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52400" y="2057400"/>
            <a:ext cx="82296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2400" y="4648200"/>
            <a:ext cx="82296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83363" y="3733800"/>
            <a:ext cx="322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>
                <a:cs typeface="B Mitra" pitchFamily="2" charset="-78"/>
              </a:rPr>
              <a:t>محدوديت‌ موجود بر رله موجود در باس </a:t>
            </a:r>
            <a:r>
              <a:rPr lang="en-US" dirty="0" smtClean="0">
                <a:cs typeface="B Mitra" pitchFamily="2" charset="-78"/>
              </a:rPr>
              <a:t>Arak1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Mitra" pitchFamily="2" charset="-78"/>
              </a:rPr>
              <a:t>نمونه نتايج شبيه‌سازي براي روش تركيبي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1" y="2285999"/>
            <a:ext cx="5748838" cy="409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004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Mitra" pitchFamily="2" charset="-78"/>
              </a:rPr>
              <a:t>قبل از اعمال طرح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90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Mitra" pitchFamily="2" charset="-78"/>
              </a:rPr>
              <a:t>بعد از اعمال طرح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286000"/>
            <a:ext cx="5715000" cy="40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724400" y="1143000"/>
            <a:ext cx="3505200" cy="609600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نمودار زمان امپدانس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Mitra" pitchFamily="2" charset="-78"/>
              </a:rPr>
              <a:t>نمونه نتايج شبيه‌سازي براي روش مخابراتي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3733800" y="1143000"/>
            <a:ext cx="487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3" algn="r" rtl="1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انتخاب نمونه باس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Mitra" pitchFamily="2" charset="-78"/>
              </a:rPr>
              <a:t> براي ارائه نتايج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pic>
        <p:nvPicPr>
          <p:cNvPr id="1026" name="Picture 2" descr="F:\projects\protection( taeene parametrha)\payan nameh\figures\bahman _bus fig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6948487" cy="4747276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2819400" y="2438400"/>
            <a:ext cx="19812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895600" y="3124200"/>
            <a:ext cx="2667000" cy="685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05000" y="3124200"/>
            <a:ext cx="914400" cy="685800"/>
          </a:xfrm>
          <a:prstGeom prst="straightConnector1">
            <a:avLst/>
          </a:prstGeom>
          <a:ln w="25400">
            <a:solidFill>
              <a:srgbClr val="EA1C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200400" y="2438400"/>
            <a:ext cx="16002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362200" y="2438400"/>
            <a:ext cx="24384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905000" y="3048000"/>
            <a:ext cx="1295400" cy="762000"/>
          </a:xfrm>
          <a:prstGeom prst="straightConnector1">
            <a:avLst/>
          </a:prstGeom>
          <a:ln w="25400">
            <a:solidFill>
              <a:srgbClr val="EA1C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05000" y="3048000"/>
            <a:ext cx="1905000" cy="762000"/>
          </a:xfrm>
          <a:prstGeom prst="straightConnector1">
            <a:avLst/>
          </a:prstGeom>
          <a:ln w="25400">
            <a:solidFill>
              <a:srgbClr val="EA1CD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3048000"/>
            <a:ext cx="1752600" cy="7620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362200" y="3124200"/>
            <a:ext cx="3200400" cy="68580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1409700" y="4076700"/>
            <a:ext cx="2971800" cy="1066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2095500" y="4381500"/>
            <a:ext cx="3048000" cy="3810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1790700" y="4457700"/>
            <a:ext cx="3048000" cy="228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BREC Grid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81000" y="1143000"/>
            <a:ext cx="7924799" cy="533399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57400" y="3429000"/>
            <a:ext cx="1752600" cy="1752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381000" cy="365125"/>
          </a:xfrm>
        </p:spPr>
        <p:txBody>
          <a:bodyPr/>
          <a:lstStyle/>
          <a:p>
            <a:fld id="{2958A936-FBD6-486C-B1C0-B21323B1DFA0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4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Mitra" pitchFamily="2" charset="-78"/>
              </a:rPr>
              <a:t>نمونه نتايج شبيه‌سازي براي روش مخابراتي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1026" name="Picture 2" descr="F:\projects\protection( taeene parametrha)\payan nameh\figures\zone 3 trip_bahman bus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76400"/>
            <a:ext cx="7506929" cy="4953000"/>
          </a:xfrm>
          <a:prstGeom prst="rect">
            <a:avLst/>
          </a:prstGeom>
          <a:noFill/>
        </p:spPr>
      </p:pic>
      <p:sp>
        <p:nvSpPr>
          <p:cNvPr id="11" name="Content Placeholder 12"/>
          <p:cNvSpPr txBox="1">
            <a:spLocks/>
          </p:cNvSpPr>
          <p:nvPr/>
        </p:nvSpPr>
        <p:spPr>
          <a:xfrm>
            <a:off x="1524000" y="1143000"/>
            <a:ext cx="7086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3" algn="r" rtl="1"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800" dirty="0" smtClean="0">
                <a:cs typeface="B Mitra" pitchFamily="2" charset="-78"/>
              </a:rPr>
              <a:t>زمان عملكرد رله‌ها با اعمال خطاي 40 درصدي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Mitra" pitchFamily="2" charset="-78"/>
            </a:endParaRPr>
          </a:p>
        </p:txBody>
      </p:sp>
      <p:pic>
        <p:nvPicPr>
          <p:cNvPr id="1027" name="Picture 3" descr="F:\projects\protection( taeene parametrha)\payan nameh\figures\zone 2 trip_bahman bus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76400"/>
            <a:ext cx="7391400" cy="4953001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>
          <a:xfrm>
            <a:off x="4876800" y="2133600"/>
            <a:ext cx="6858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3581400"/>
            <a:ext cx="6858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3581400"/>
            <a:ext cx="6858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6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Mitra" pitchFamily="2" charset="-78"/>
              </a:rPr>
              <a:t>نتيجه‌گيري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2800" y="990600"/>
            <a:ext cx="2133600" cy="1447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Mitra" pitchFamily="2" charset="-78"/>
              </a:rPr>
              <a:t>روش تركيبي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0" y="2895600"/>
            <a:ext cx="29718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Mitra" pitchFamily="2" charset="-78"/>
              </a:rPr>
              <a:t>افزايش قدرت انتخاب‌گري سيستم حفاظتي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9200" y="2971800"/>
            <a:ext cx="29718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Mitra" pitchFamily="2" charset="-78"/>
              </a:rPr>
              <a:t>حذف موثر همپوشاني‌هاي موجود در سيستم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371600" y="5105400"/>
            <a:ext cx="3200400" cy="7620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Mitra" pitchFamily="2" charset="-78"/>
              </a:rPr>
              <a:t>ارتقاء عملكرد سيستم‌ حفاظتي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267200" y="5105400"/>
            <a:ext cx="3200400" cy="7620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Mitra" pitchFamily="2" charset="-78"/>
              </a:rPr>
              <a:t>كاهش خسارات ناشي از خطا‌ها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3733800" y="2362200"/>
            <a:ext cx="381000" cy="533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4724400" y="2362200"/>
            <a:ext cx="3048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3962400" y="2438400"/>
            <a:ext cx="914400" cy="21336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8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1219200"/>
            <a:ext cx="3048000" cy="838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Mitra" pitchFamily="2" charset="-78"/>
              </a:rPr>
              <a:t>روش گروه تنظيمات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" y="3352800"/>
            <a:ext cx="29718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Mitra" pitchFamily="2" charset="-78"/>
              </a:rPr>
              <a:t>افزايش سرعت عملكرد سيستم حفاظتي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2362200"/>
            <a:ext cx="31242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Mitra" pitchFamily="2" charset="-78"/>
              </a:rPr>
              <a:t>حذف اثر رله‌هاي اصلي متعدد براي يك رله پشتيبان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181600" y="4419600"/>
            <a:ext cx="3124200" cy="7620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Mitra" pitchFamily="2" charset="-78"/>
              </a:rPr>
              <a:t>ارتقاء عملكرد سيستم‌ حفاظتي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743200" y="5562600"/>
            <a:ext cx="3200400" cy="7620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Mitra" pitchFamily="2" charset="-78"/>
              </a:rPr>
              <a:t>كاهش خسارات ناشي از خطا‌ها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1000" y="2286000"/>
            <a:ext cx="29718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Mitra" pitchFamily="2" charset="-78"/>
              </a:rPr>
              <a:t>افزايش لايه‌هاي حفاظتي در شبكه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81600" y="3352800"/>
            <a:ext cx="3124200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Mitra" pitchFamily="2" charset="-78"/>
              </a:rPr>
              <a:t>سيستم حفاظتي انعطاف‌پذير در برابر خروج خطوط از شبكه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81000" y="4495800"/>
            <a:ext cx="2971800" cy="762000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cs typeface="B Mitra" pitchFamily="2" charset="-78"/>
              </a:rPr>
              <a:t>حذف مشكلات هماهنگي رله‌ها در دو سطح ولتاژ</a:t>
            </a:r>
            <a:endParaRPr lang="en-US" sz="2400" dirty="0">
              <a:cs typeface="B Mitra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Mitra" pitchFamily="2" charset="-78"/>
              </a:rPr>
              <a:t>نتيجه‌گيري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advTm="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04800" y="1219200"/>
            <a:ext cx="7924800" cy="4525963"/>
          </a:xfrm>
        </p:spPr>
        <p:txBody>
          <a:bodyPr>
            <a:noAutofit/>
          </a:bodyPr>
          <a:lstStyle/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Mitra" pitchFamily="2" charset="-78"/>
              </a:rPr>
              <a:t>مطالعه در مورد شاخص انتخاب شده براي روش تركيبي حذف همپوشاني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Mitra" pitchFamily="2" charset="-78"/>
              </a:rPr>
              <a:t>تعيين شاخص مناسب براي افزايش زمان عملكرد رله‌ها در روش تركيبي با رويكرد حفظ پايداري سيستم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Mitra" pitchFamily="2" charset="-78"/>
              </a:rPr>
              <a:t>استفاده از سيستم‌هاي خبره براي افزايش زمان يا كاهش امپدانس در روش تركيبي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Mitra" pitchFamily="2" charset="-78"/>
              </a:rPr>
              <a:t>بررسي و ارزيابي جزئيات مربوط به شبكه‌هاي مخابراتي محلي و راه دور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Mitra" pitchFamily="2" charset="-78"/>
              </a:rPr>
              <a:t>تحقيق در مورد ميزان اثر استفاده از روش گروه تنظيمات بر پايداري شبكه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Mitra" pitchFamily="2" charset="-78"/>
              </a:rPr>
              <a:t>استفاده از تنظيمات جريان زياد در مواقع خرابي ترانسفورماتور‌هاي ولتاژ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Mitra" pitchFamily="2" charset="-78"/>
              </a:rPr>
              <a:t>راه‌هاي يافتن تابع احتمال وقوع خطا بر روي خطوط الكتريكي و افزودن اين موضوع به فعاليت صورت گرفته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cs typeface="B Mitra" pitchFamily="2" charset="-78"/>
              </a:rPr>
              <a:t>تنظيم و هماهنگي رله‌ها در دو سطح ولتاژ با استفاده از روش گروه تنظيمات</a:t>
            </a:r>
          </a:p>
          <a:p>
            <a:pPr algn="just" rtl="1">
              <a:buFont typeface="Wingdings" pitchFamily="2" charset="2"/>
              <a:buChar char="v"/>
            </a:pPr>
            <a:endParaRPr lang="fa-IR" sz="2400" dirty="0" smtClean="0">
              <a:cs typeface="B Mitra" pitchFamily="2" charset="-78"/>
            </a:endParaRPr>
          </a:p>
          <a:p>
            <a:pPr algn="just" rtl="1">
              <a:buFont typeface="Wingdings" pitchFamily="2" charset="2"/>
              <a:buChar char="v"/>
            </a:pPr>
            <a:endParaRPr lang="en-US" sz="2400" dirty="0">
              <a:cs typeface="B Mitr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 smtClean="0">
                <a:latin typeface="+mj-lt"/>
                <a:ea typeface="+mj-ea"/>
                <a:cs typeface="B Mitra" pitchFamily="2" charset="-78"/>
              </a:rPr>
              <a:t>پيشنهادات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Mitra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 advTm="17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tx2">
                <a:lumMod val="40000"/>
                <a:lumOff val="60000"/>
              </a:schemeClr>
            </a:gs>
            <a:gs pos="18000">
              <a:srgbClr val="85C2FF">
                <a:alpha val="44000"/>
              </a:srgbClr>
            </a:gs>
            <a:gs pos="17000">
              <a:schemeClr val="accent1"/>
            </a:gs>
            <a:gs pos="17000">
              <a:srgbClr val="FFEBFA">
                <a:alpha val="79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76400" y="2895600"/>
            <a:ext cx="57038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fa-IR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Mitra" pitchFamily="2" charset="-78"/>
              </a:rPr>
              <a:t>با تشكر از توجه شما.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90600"/>
            <a:ext cx="9144000" cy="304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advTm="470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906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Mitra" pitchFamily="2" charset="-78"/>
              </a:rPr>
              <a:t> مقدمه و اهداف پروژه</a:t>
            </a:r>
            <a:endParaRPr lang="en-US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0" y="1676400"/>
            <a:ext cx="9144000" cy="1905001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جايگاه يك سيستم حفاظتي در شبكه‌هاي الكتريكي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اجزاي يك سيستم حفاظتي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اهداف يك سيستم حفاظتي</a:t>
            </a:r>
          </a:p>
          <a:p>
            <a:pPr algn="r" rtl="1"/>
            <a:endParaRPr lang="fa-IR" dirty="0" smtClean="0">
              <a:cs typeface="B Mitra" pitchFamily="2" charset="-78"/>
            </a:endParaRPr>
          </a:p>
          <a:p>
            <a:pPr algn="r" rtl="1"/>
            <a:endParaRPr lang="fa-IR" dirty="0" smtClean="0">
              <a:cs typeface="B Mitra" pitchFamily="2" charset="-78"/>
            </a:endParaRPr>
          </a:p>
          <a:p>
            <a:pPr algn="r" rtl="1"/>
            <a:endParaRPr lang="fa-IR" dirty="0" smtClean="0">
              <a:cs typeface="B Mitra" pitchFamily="2" charset="-78"/>
            </a:endParaRPr>
          </a:p>
          <a:p>
            <a:pPr marL="731520" algn="r" rtl="1"/>
            <a:endParaRPr lang="fa-IR" dirty="0" smtClean="0">
              <a:cs typeface="B Mitra" pitchFamily="2" charset="-78"/>
            </a:endParaRPr>
          </a:p>
          <a:p>
            <a:pPr algn="r" rtl="1"/>
            <a:endParaRPr lang="en-US" dirty="0"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6966466" y="3549134"/>
            <a:ext cx="3657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9" name="Picture 8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9400" y="2286000"/>
            <a:ext cx="5546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algn="r" rtl="1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بهره برداري نرمال</a:t>
            </a:r>
          </a:p>
          <a:p>
            <a:pPr marL="1371600" algn="r" rtl="1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حداقل نمودن احتمال وقوع خطا</a:t>
            </a:r>
          </a:p>
          <a:p>
            <a:pPr marL="1371600" algn="r" rtl="1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حد اقل نمودن خسارات ناشي از وقوع خطا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2819400"/>
            <a:ext cx="6561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0" algn="r" rtl="1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واحد‌هاي اندازه‌گيري و نمونه برداري</a:t>
            </a:r>
          </a:p>
          <a:p>
            <a:pPr marL="1371600" algn="r" rtl="1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واحد‌ پردازش كننده و تصميم‌گيري</a:t>
            </a:r>
          </a:p>
          <a:p>
            <a:pPr marL="1371600" algn="r" rtl="1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واحد اجراي دستورات صادر شده توسط واحد تصميم‌گيري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3505200"/>
            <a:ext cx="6707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71600" algn="r" rtl="1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تشخيص  محل دقيق خطا</a:t>
            </a:r>
          </a:p>
          <a:p>
            <a:pPr marL="1371600" algn="r" rtl="1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خارج نمودن عنصر خطادار از شبكه در كمترين زمان ممكن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2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3295 L -3.33333E-6 -2.77457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33295 L -1.66667E-6 -6.93642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33295 L 1.11022E-16 -6.35838E-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1"/>
            <a:ext cx="8763000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2286000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بحث هماهنگي در سيستم‌هاي حفاظتي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تعريف پارامتر در اين فعاليت تحقيقاتي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هدف از انجام اين فعاليت تحقيقاتي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906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Mitra" pitchFamily="2" charset="-78"/>
              </a:rPr>
              <a:t> مقدمه و اهداف پروژه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14" name="Picture 13" descr="nemaye tak khatti yek ahabakeye sad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447800" y="2133600"/>
            <a:ext cx="6629400" cy="4343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908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098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12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10200" y="4648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818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39000" y="32766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10200" y="5029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62400" y="5029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2400" y="4724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60960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61722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2819400" y="3429000"/>
            <a:ext cx="3962400" cy="2895600"/>
          </a:xfrm>
          <a:prstGeom prst="mathMultiply">
            <a:avLst>
              <a:gd name="adj1" fmla="val 813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76400" y="3429000"/>
            <a:ext cx="5943600" cy="18466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cs typeface="B Mitra" pitchFamily="2" charset="-78"/>
              </a:rPr>
              <a:t>شناسايي پارامتر‌هاي قابل تنظيم رله‌هاي ديستانس و وارد نمودن يك يا چند پارامتر به هماهنگي رله‌هاي ديستانس</a:t>
            </a:r>
          </a:p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6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33"/>
                                      </p:to>
                                    </p:animClr>
                                    <p:animClr clrSpc="rgb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33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33"/>
                                      </p:to>
                                    </p:animClr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33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33"/>
                                      </p:to>
                                    </p:animClr>
                                    <p:animClr clrSpc="rgb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33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33"/>
                                      </p:to>
                                    </p:animClr>
                                    <p:animClr clrSpc="rgb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33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1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1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447800"/>
            <a:ext cx="7848600" cy="4525963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fa-IR" dirty="0" smtClean="0">
                <a:cs typeface="B Mitra" pitchFamily="2" charset="-78"/>
              </a:rPr>
              <a:t>صفحه امپدانسي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مشخصه امپدانسي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مشخصه‌ امپدانسي رله ديستانس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زون‌هاي رله ديستانس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زمان عملكرد رله در هر زون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نمودار مشخصه امپدانسي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نمودار زمان- امپدانس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رله‌هاي اصلي و پشتيبان</a:t>
            </a:r>
          </a:p>
          <a:p>
            <a:pPr algn="r" rtl="1"/>
            <a:r>
              <a:rPr lang="fa-IR" dirty="0" smtClean="0">
                <a:cs typeface="B Mitra" pitchFamily="2" charset="-78"/>
              </a:rPr>
              <a:t>لايه‌هاي حفاظتي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906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Mitra" pitchFamily="2" charset="-78"/>
              </a:rPr>
              <a:t> تعاريف و مفاهيم اوليه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12" name="Picture 11" descr="nemodare moshakhseye ampedansi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85800" y="3352800"/>
            <a:ext cx="4114800" cy="3048000"/>
          </a:xfrm>
          <a:prstGeom prst="rect">
            <a:avLst/>
          </a:prstGeom>
        </p:spPr>
      </p:pic>
      <p:pic>
        <p:nvPicPr>
          <p:cNvPr id="13" name="Picture 12" descr="laye haye hefazati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381000" y="4267200"/>
            <a:ext cx="4686300" cy="1685925"/>
          </a:xfrm>
          <a:prstGeom prst="rect">
            <a:avLst/>
          </a:prstGeom>
        </p:spPr>
      </p:pic>
      <p:pic>
        <p:nvPicPr>
          <p:cNvPr id="14" name="Picture 13" descr="nemodare zamn ampedance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990600" y="4114800"/>
            <a:ext cx="3810000" cy="1905000"/>
          </a:xfrm>
          <a:prstGeom prst="rect">
            <a:avLst/>
          </a:prstGeom>
        </p:spPr>
      </p:pic>
      <p:pic>
        <p:nvPicPr>
          <p:cNvPr id="1027" name="Picture 3" descr="F:\projects\protection( taeene parametrha)\payan nameh\figures\moshakhaseye ampedans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3048000"/>
            <a:ext cx="3976688" cy="3600041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8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animClr clrSpc="rgb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animClr clrSpc="rgb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animClr clrSpc="rgb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animClr clrSpc="rgb">
                                      <p:cBhvr>
                                        <p:cTn id="10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animClr clrSpc="rgb">
                                      <p:cBhvr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1223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90600"/>
          </a:xfrm>
        </p:spPr>
        <p:txBody>
          <a:bodyPr>
            <a:normAutofit/>
          </a:bodyPr>
          <a:lstStyle/>
          <a:p>
            <a:pPr algn="r" rtl="1"/>
            <a:r>
              <a:rPr lang="fa-IR" sz="4400" b="0" dirty="0" smtClean="0">
                <a:cs typeface="B Mitra" pitchFamily="2" charset="-78"/>
              </a:rPr>
              <a:t> انواع مشخصه‌هاي امپدانسي رله‌هاي ديستانس</a:t>
            </a:r>
            <a:endParaRPr lang="en-US" sz="4400" b="0" dirty="0">
              <a:cs typeface="B Mitra" pitchFamily="2" charset="-78"/>
            </a:endParaRPr>
          </a:p>
        </p:txBody>
      </p:sp>
      <p:pic>
        <p:nvPicPr>
          <p:cNvPr id="11" name="Picture 10" descr="distance dayerei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2133600"/>
            <a:ext cx="2828925" cy="2609850"/>
          </a:xfrm>
          <a:prstGeom prst="rect">
            <a:avLst/>
          </a:prstGeom>
        </p:spPr>
      </p:pic>
      <p:pic>
        <p:nvPicPr>
          <p:cNvPr id="12" name="Picture 11" descr="releye mho bedoone jaraghe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2895600" y="2057400"/>
            <a:ext cx="2495550" cy="3067050"/>
          </a:xfrm>
          <a:prstGeom prst="rect">
            <a:avLst/>
          </a:prstGeom>
        </p:spPr>
      </p:pic>
      <p:pic>
        <p:nvPicPr>
          <p:cNvPr id="13" name="Picture 12" descr="releye mho ofset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2667000" y="1981200"/>
            <a:ext cx="2943225" cy="3209925"/>
          </a:xfrm>
          <a:prstGeom prst="rect">
            <a:avLst/>
          </a:prstGeom>
        </p:spPr>
      </p:pic>
      <p:pic>
        <p:nvPicPr>
          <p:cNvPr id="14" name="Picture 13" descr="releye reactancy.jpg"/>
          <p:cNvPicPr/>
          <p:nvPr/>
        </p:nvPicPr>
        <p:blipFill>
          <a:blip r:embed="rId8"/>
          <a:stretch>
            <a:fillRect/>
          </a:stretch>
        </p:blipFill>
        <p:spPr>
          <a:xfrm>
            <a:off x="2743200" y="1981200"/>
            <a:ext cx="2943225" cy="3209925"/>
          </a:xfrm>
          <a:prstGeom prst="rect">
            <a:avLst/>
          </a:prstGeom>
        </p:spPr>
      </p:pic>
      <p:pic>
        <p:nvPicPr>
          <p:cNvPr id="15" name="Picture 14" descr="releye ohmi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2514600" y="1905000"/>
            <a:ext cx="3400425" cy="3638550"/>
          </a:xfrm>
          <a:prstGeom prst="rect">
            <a:avLst/>
          </a:prstGeom>
        </p:spPr>
      </p:pic>
      <p:pic>
        <p:nvPicPr>
          <p:cNvPr id="16" name="Picture 15" descr="releye chargosh.jpg"/>
          <p:cNvPicPr/>
          <p:nvPr/>
        </p:nvPicPr>
        <p:blipFill>
          <a:blip r:embed="rId10"/>
          <a:stretch>
            <a:fillRect/>
          </a:stretch>
        </p:blipFill>
        <p:spPr>
          <a:xfrm>
            <a:off x="2514600" y="1828800"/>
            <a:ext cx="3095625" cy="3067050"/>
          </a:xfrm>
          <a:prstGeom prst="rect">
            <a:avLst/>
          </a:prstGeom>
        </p:spPr>
      </p:pic>
      <p:pic>
        <p:nvPicPr>
          <p:cNvPr id="17" name="Picture 16" descr="load erea.bmp"/>
          <p:cNvPicPr/>
          <p:nvPr/>
        </p:nvPicPr>
        <p:blipFill>
          <a:blip r:embed="rId11"/>
          <a:stretch>
            <a:fillRect/>
          </a:stretch>
        </p:blipFill>
        <p:spPr>
          <a:xfrm>
            <a:off x="2362200" y="1905000"/>
            <a:ext cx="4191000" cy="41747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5200" y="1219200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cs typeface="B Mitra" pitchFamily="2" charset="-78"/>
              </a:rPr>
              <a:t>رله تخت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2800" y="1143000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cs typeface="B Mitra" pitchFamily="2" charset="-78"/>
              </a:rPr>
              <a:t>رله راكتانسي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1219200"/>
            <a:ext cx="179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cs typeface="B Mitra" pitchFamily="2" charset="-78"/>
              </a:rPr>
              <a:t>رله چهارضلعي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1219200"/>
            <a:ext cx="1794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cs typeface="B Mitra" pitchFamily="2" charset="-78"/>
              </a:rPr>
              <a:t>رله مهو آفست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1219200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cs typeface="B Mitra" pitchFamily="2" charset="-78"/>
              </a:rPr>
              <a:t>رله مهو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1219200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cs typeface="B Mitra" pitchFamily="2" charset="-78"/>
              </a:rPr>
              <a:t>رله اهمي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1219200"/>
            <a:ext cx="2355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dirty="0" smtClean="0">
                <a:cs typeface="B Mitra" pitchFamily="2" charset="-78"/>
              </a:rPr>
              <a:t>رله زيمنس </a:t>
            </a:r>
            <a:r>
              <a:rPr lang="en-US" sz="3200" dirty="0" smtClean="0">
                <a:cs typeface="B Mitra" pitchFamily="2" charset="-78"/>
              </a:rPr>
              <a:t>7SA6</a:t>
            </a:r>
            <a:endParaRPr lang="en-US" sz="3200" dirty="0">
              <a:cs typeface="B Mitra" pitchFamily="2" charset="-78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8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4400" b="0" dirty="0" smtClean="0">
                <a:cs typeface="B Mitra" pitchFamily="2" charset="-78"/>
              </a:rPr>
              <a:t> برخي از پارامتر‌هاي قابل تنظيم</a:t>
            </a:r>
            <a:endParaRPr lang="en-US" sz="4400" b="0" dirty="0">
              <a:cs typeface="B Mitra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مشخصه شروع فعاليت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مستقيم يا معكوس بودن جهت زون‌ها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پله‌هاي زماني متفاوت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ارتباط مخابراتي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گروه تنظيمات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تنظيمات جرياني براي مواقع خرابي ترانسفورماتور ولتاژ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ناحيه بار</a:t>
            </a:r>
          </a:p>
          <a:p>
            <a:pPr algn="r" rtl="1">
              <a:buFont typeface="Wingdings" pitchFamily="2" charset="2"/>
              <a:buChar char="v"/>
            </a:pPr>
            <a:endParaRPr lang="en-US" dirty="0">
              <a:cs typeface="B Mitra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971800"/>
            <a:ext cx="304723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971800"/>
            <a:ext cx="39766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286000"/>
            <a:ext cx="6010275" cy="439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2590800"/>
            <a:ext cx="3409950" cy="35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199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animClr clrSpc="rgb">
                                      <p:cBhvr>
                                        <p:cTn id="9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1424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1"/>
            <a:ext cx="8686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5242560" y="3139441"/>
            <a:ext cx="6324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5899667" y="3777733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Mitra" pitchFamily="2" charset="-78"/>
              </a:rPr>
              <a:t>دانشگاه تفرش، دانشكده مهندسي برق</a:t>
            </a:r>
            <a:endParaRPr lang="en-US" dirty="0">
              <a:cs typeface="B Mitra" pitchFamily="2" charset="-78"/>
            </a:endParaRPr>
          </a:p>
        </p:txBody>
      </p:sp>
      <p:pic>
        <p:nvPicPr>
          <p:cNvPr id="8" name="Picture 7" descr="ar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0654" y="83461"/>
            <a:ext cx="576263" cy="8381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90600"/>
          </a:xfrm>
        </p:spPr>
        <p:txBody>
          <a:bodyPr>
            <a:normAutofit/>
          </a:bodyPr>
          <a:lstStyle/>
          <a:p>
            <a:pPr algn="r" rtl="1"/>
            <a:r>
              <a:rPr lang="fa-IR" sz="4400" b="0" dirty="0" smtClean="0">
                <a:cs typeface="B Mitra" pitchFamily="2" charset="-78"/>
              </a:rPr>
              <a:t> مشكل همپوشاني و روش ارائه شده</a:t>
            </a:r>
            <a:endParaRPr lang="en-US" sz="4400" b="0" dirty="0">
              <a:cs typeface="B Mitra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95800" y="1981200"/>
            <a:ext cx="3810000" cy="3429000"/>
          </a:xfrm>
        </p:spPr>
        <p:txBody>
          <a:bodyPr/>
          <a:lstStyle/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تعريف همپوشاني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انواع همپوشاني</a:t>
            </a: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cs typeface="B Mitra" pitchFamily="2" charset="-78"/>
              </a:rPr>
              <a:t>مشاهده همپوشاني در نمودار زمان- امپدانس</a:t>
            </a:r>
          </a:p>
        </p:txBody>
      </p:sp>
      <p:pic>
        <p:nvPicPr>
          <p:cNvPr id="1026" name="Picture 2" descr="F:\projects\protection( taeene parametrha)\pritection paper  khodam\time adjasjment\figure\hamposhani 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81200"/>
            <a:ext cx="4032059" cy="3605212"/>
          </a:xfrm>
          <a:prstGeom prst="rect">
            <a:avLst/>
          </a:prstGeom>
          <a:noFill/>
        </p:spPr>
      </p:pic>
      <p:cxnSp>
        <p:nvCxnSpPr>
          <p:cNvPr id="14" name="Curved Connector 13"/>
          <p:cNvCxnSpPr/>
          <p:nvPr/>
        </p:nvCxnSpPr>
        <p:spPr>
          <a:xfrm rot="10800000">
            <a:off x="2514600" y="2667000"/>
            <a:ext cx="2667000" cy="7620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0800000">
            <a:off x="2667000" y="3657600"/>
            <a:ext cx="1981200" cy="4572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733800"/>
            <a:ext cx="388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495800" y="32004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3200" dirty="0" smtClean="0">
                <a:cs typeface="B Mitra" pitchFamily="2" charset="-78"/>
              </a:rPr>
              <a:t>همپوشاني موثر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3200" dirty="0" smtClean="0">
                <a:cs typeface="B Mitra" pitchFamily="2" charset="-78"/>
              </a:rPr>
              <a:t>همپوشاني غير موثر</a:t>
            </a:r>
            <a:endParaRPr lang="en-US" sz="3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936-FBD6-486C-B1C0-B21323B1DFA0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animClr clrSpc="rgb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1214E-7 L 0.00017 0.1586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animClr clrSpc="rgb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133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9|2.2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7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|0.9|1.2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1.4|2.5|0.8|1.4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9|3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2|4.1|3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1|2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7|2.9|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1.9|2.2|1.4|2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0.8|2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2|1.2|1.2|1.1|1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2|1.8|2.1|1.9|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5|2|1.9|1.8|1.8|1.7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2|2.3|2.4|2.4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5|3.5|2.7|2.1|2.1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1318</TotalTime>
  <Words>1548</Words>
  <Application>Microsoft Office PowerPoint</Application>
  <PresentationFormat>On-screen Show (4:3)</PresentationFormat>
  <Paragraphs>433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فهرست مطالب</vt:lpstr>
      <vt:lpstr> مقدمه و اهداف پروژه</vt:lpstr>
      <vt:lpstr> مقدمه و اهداف پروژه</vt:lpstr>
      <vt:lpstr> تعاريف و مفاهيم اوليه</vt:lpstr>
      <vt:lpstr> انواع مشخصه‌هاي امپدانسي رله‌هاي ديستانس</vt:lpstr>
      <vt:lpstr> برخي از پارامتر‌هاي قابل تنظيم</vt:lpstr>
      <vt:lpstr> مشكل همپوشاني و روش ارائه شده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MRT</cp:lastModifiedBy>
  <cp:revision>145</cp:revision>
  <dcterms:created xsi:type="dcterms:W3CDTF">2010-09-25T06:53:39Z</dcterms:created>
  <dcterms:modified xsi:type="dcterms:W3CDTF">2010-10-01T13:07:19Z</dcterms:modified>
</cp:coreProperties>
</file>